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mp4" ContentType="video/unknown"/>
  <Default Extension="vml" ContentType="application/vnd.openxmlformats-officedocument.vmlDrawing"/>
  <Default Extension="wdp" ContentType="image/vnd.ms-photo"/>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embeddings/oleObject8.bin" ContentType="application/vnd.openxmlformats-officedocument.oleObject"/>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embeddings/oleObject9.bin" ContentType="application/vnd.openxmlformats-officedocument.oleObject"/>
  <Override PartName="/ppt/embeddings/oleObject10.bin" ContentType="application/vnd.openxmlformats-officedocument.oleObject"/>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notesSlides/notesSlide20.xml" ContentType="application/vnd.openxmlformats-officedocument.presentationml.notesSlide+xml"/>
  <Override PartName="/ppt/embeddings/oleObject15.bin" ContentType="application/vnd.openxmlformats-officedocument.oleObject"/>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embeddings/oleObject16.bin" ContentType="application/vnd.openxmlformats-officedocument.oleObject"/>
  <Override PartName="/ppt/embeddings/oleObject17.bin" ContentType="application/vnd.openxmlformats-officedocument.oleObject"/>
  <Override PartName="/ppt/notesSlides/notesSlide37.xml" ContentType="application/vnd.openxmlformats-officedocument.presentationml.notesSlide+xml"/>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notesSlides/notesSlide38.xml" ContentType="application/vnd.openxmlformats-officedocument.presentationml.notesSlide+xml"/>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13" r:id="rId1"/>
  </p:sldMasterIdLst>
  <p:notesMasterIdLst>
    <p:notesMasterId r:id="rId55"/>
  </p:notesMasterIdLst>
  <p:handoutMasterIdLst>
    <p:handoutMasterId r:id="rId56"/>
  </p:handoutMasterIdLst>
  <p:sldIdLst>
    <p:sldId id="256" r:id="rId2"/>
    <p:sldId id="309" r:id="rId3"/>
    <p:sldId id="374" r:id="rId4"/>
    <p:sldId id="362" r:id="rId5"/>
    <p:sldId id="310" r:id="rId6"/>
    <p:sldId id="363" r:id="rId7"/>
    <p:sldId id="308" r:id="rId8"/>
    <p:sldId id="366" r:id="rId9"/>
    <p:sldId id="364" r:id="rId10"/>
    <p:sldId id="257" r:id="rId11"/>
    <p:sldId id="312" r:id="rId12"/>
    <p:sldId id="353" r:id="rId13"/>
    <p:sldId id="354" r:id="rId14"/>
    <p:sldId id="322" r:id="rId15"/>
    <p:sldId id="293" r:id="rId16"/>
    <p:sldId id="369" r:id="rId17"/>
    <p:sldId id="370" r:id="rId18"/>
    <p:sldId id="360" r:id="rId19"/>
    <p:sldId id="352" r:id="rId20"/>
    <p:sldId id="314" r:id="rId21"/>
    <p:sldId id="315" r:id="rId22"/>
    <p:sldId id="346" r:id="rId23"/>
    <p:sldId id="333" r:id="rId24"/>
    <p:sldId id="326" r:id="rId25"/>
    <p:sldId id="330" r:id="rId26"/>
    <p:sldId id="318" r:id="rId27"/>
    <p:sldId id="341" r:id="rId28"/>
    <p:sldId id="342" r:id="rId29"/>
    <p:sldId id="334" r:id="rId30"/>
    <p:sldId id="335" r:id="rId31"/>
    <p:sldId id="336" r:id="rId32"/>
    <p:sldId id="368" r:id="rId33"/>
    <p:sldId id="344" r:id="rId34"/>
    <p:sldId id="343" r:id="rId35"/>
    <p:sldId id="338" r:id="rId36"/>
    <p:sldId id="339" r:id="rId37"/>
    <p:sldId id="347" r:id="rId38"/>
    <p:sldId id="340" r:id="rId39"/>
    <p:sldId id="350" r:id="rId40"/>
    <p:sldId id="367" r:id="rId41"/>
    <p:sldId id="305" r:id="rId42"/>
    <p:sldId id="323" r:id="rId43"/>
    <p:sldId id="325" r:id="rId44"/>
    <p:sldId id="324" r:id="rId45"/>
    <p:sldId id="349" r:id="rId46"/>
    <p:sldId id="348" r:id="rId47"/>
    <p:sldId id="329" r:id="rId48"/>
    <p:sldId id="345" r:id="rId49"/>
    <p:sldId id="327" r:id="rId50"/>
    <p:sldId id="328" r:id="rId51"/>
    <p:sldId id="290" r:id="rId52"/>
    <p:sldId id="261" r:id="rId53"/>
    <p:sldId id="284" r:id="rId5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533C"/>
    <a:srgbClr val="6867C9"/>
    <a:srgbClr val="00CFCD"/>
    <a:srgbClr val="D24E00"/>
    <a:srgbClr val="00DE44"/>
    <a:srgbClr val="7FCCCF"/>
    <a:srgbClr val="46C4C4"/>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36" autoAdjust="0"/>
    <p:restoredTop sz="79967" autoAdjust="0"/>
  </p:normalViewPr>
  <p:slideViewPr>
    <p:cSldViewPr snapToObjects="1">
      <p:cViewPr>
        <p:scale>
          <a:sx n="85" d="100"/>
          <a:sy n="85" d="100"/>
        </p:scale>
        <p:origin x="-2328" y="-176"/>
      </p:cViewPr>
      <p:guideLst>
        <p:guide orient="horz" pos="2160"/>
        <p:guide pos="2880"/>
      </p:guideLst>
    </p:cSldViewPr>
  </p:slideViewPr>
  <p:outlineViewPr>
    <p:cViewPr>
      <p:scale>
        <a:sx n="33" d="100"/>
        <a:sy n="33" d="100"/>
      </p:scale>
      <p:origin x="0" y="6328"/>
    </p:cViewPr>
  </p:outlineViewPr>
  <p:notesTextViewPr>
    <p:cViewPr>
      <p:scale>
        <a:sx n="100" d="100"/>
        <a:sy n="100" d="100"/>
      </p:scale>
      <p:origin x="0" y="0"/>
    </p:cViewPr>
  </p:notesTextViewPr>
  <p:sorterViewPr>
    <p:cViewPr>
      <p:scale>
        <a:sx n="110" d="100"/>
        <a:sy n="110" d="100"/>
      </p:scale>
      <p:origin x="0" y="883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handoutMaster" Target="handoutMasters/handoutMaster1.xml"/><Relationship Id="rId57" Type="http://schemas.openxmlformats.org/officeDocument/2006/relationships/printerSettings" Target="printerSettings/printerSettings1.bin"/><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3B7A2F-2541-3A4A-B626-3D3173C3537D}"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F8CF4B5C-CEC2-054D-BC6F-3FED5F96A56F}">
      <dgm:prSet phldrT="[Text]"/>
      <dgm:spPr/>
      <dgm:t>
        <a:bodyPr/>
        <a:lstStyle/>
        <a:p>
          <a:r>
            <a:rPr lang="en-US" dirty="0" smtClean="0"/>
            <a:t>Vibrational Stark Effect</a:t>
          </a:r>
          <a:endParaRPr lang="en-US" dirty="0"/>
        </a:p>
      </dgm:t>
    </dgm:pt>
    <dgm:pt modelId="{464EBF16-6FDF-C849-A35C-588AA88431BC}" type="parTrans" cxnId="{63997946-2647-BA4F-80A6-9D97310138BA}">
      <dgm:prSet/>
      <dgm:spPr/>
      <dgm:t>
        <a:bodyPr/>
        <a:lstStyle/>
        <a:p>
          <a:endParaRPr lang="en-US"/>
        </a:p>
      </dgm:t>
    </dgm:pt>
    <dgm:pt modelId="{A2F867B7-E68B-6146-88D3-09A05AC1884C}" type="sibTrans" cxnId="{63997946-2647-BA4F-80A6-9D97310138BA}">
      <dgm:prSet/>
      <dgm:spPr/>
      <dgm:t>
        <a:bodyPr/>
        <a:lstStyle/>
        <a:p>
          <a:endParaRPr lang="en-US"/>
        </a:p>
      </dgm:t>
    </dgm:pt>
    <dgm:pt modelId="{04ABF3EA-98B9-1343-BA8A-741E8FE5D3E3}">
      <dgm:prSet phldrT="[Text]"/>
      <dgm:spPr/>
      <dgm:t>
        <a:bodyPr/>
        <a:lstStyle/>
        <a:p>
          <a:endParaRPr lang="en-US" dirty="0"/>
        </a:p>
      </dgm:t>
    </dgm:pt>
    <dgm:pt modelId="{08B85967-165E-4945-995F-F2482BCAA236}" type="parTrans" cxnId="{78F46FAE-2D61-7840-88C0-89A165D38E90}">
      <dgm:prSet/>
      <dgm:spPr/>
      <dgm:t>
        <a:bodyPr/>
        <a:lstStyle/>
        <a:p>
          <a:endParaRPr lang="en-US"/>
        </a:p>
      </dgm:t>
    </dgm:pt>
    <dgm:pt modelId="{C4CB18F3-D59D-F648-86CF-E360B3E5DB9D}" type="sibTrans" cxnId="{78F46FAE-2D61-7840-88C0-89A165D38E90}">
      <dgm:prSet/>
      <dgm:spPr/>
      <dgm:t>
        <a:bodyPr/>
        <a:lstStyle/>
        <a:p>
          <a:endParaRPr lang="en-US"/>
        </a:p>
      </dgm:t>
    </dgm:pt>
    <dgm:pt modelId="{0AEC35E5-59D2-0D4C-B17A-5DAA3F09C4F9}">
      <dgm:prSet phldrT="[Text]"/>
      <dgm:spPr/>
      <dgm:t>
        <a:bodyPr/>
        <a:lstStyle/>
        <a:p>
          <a:r>
            <a:rPr lang="en-US" dirty="0" smtClean="0"/>
            <a:t>System: Rap1a Docked to </a:t>
          </a:r>
          <a:r>
            <a:rPr lang="en-US" dirty="0" err="1" smtClean="0"/>
            <a:t>RalGDS</a:t>
          </a:r>
          <a:endParaRPr lang="en-US" dirty="0"/>
        </a:p>
      </dgm:t>
    </dgm:pt>
    <dgm:pt modelId="{0EA89EAB-4263-2A41-8035-8D1D44AEEB87}" type="parTrans" cxnId="{EF038C47-0653-6647-B824-E2AB33BEF27C}">
      <dgm:prSet/>
      <dgm:spPr/>
      <dgm:t>
        <a:bodyPr/>
        <a:lstStyle/>
        <a:p>
          <a:endParaRPr lang="en-US"/>
        </a:p>
      </dgm:t>
    </dgm:pt>
    <dgm:pt modelId="{08387CF5-ED2C-0B4F-A59A-D98A8805A9B8}" type="sibTrans" cxnId="{EF038C47-0653-6647-B824-E2AB33BEF27C}">
      <dgm:prSet/>
      <dgm:spPr/>
      <dgm:t>
        <a:bodyPr/>
        <a:lstStyle/>
        <a:p>
          <a:endParaRPr lang="en-US"/>
        </a:p>
      </dgm:t>
    </dgm:pt>
    <dgm:pt modelId="{DA2F7A9B-753C-5940-9326-5575EC688B7A}">
      <dgm:prSet phldrT="[Text]"/>
      <dgm:spPr/>
      <dgm:t>
        <a:bodyPr/>
        <a:lstStyle/>
        <a:p>
          <a:endParaRPr lang="en-US" dirty="0"/>
        </a:p>
      </dgm:t>
    </dgm:pt>
    <dgm:pt modelId="{621D58D6-A318-E34E-A31C-6F45F894415D}" type="sibTrans" cxnId="{C025FFB4-AC32-7743-85D3-595C031F907C}">
      <dgm:prSet/>
      <dgm:spPr/>
      <dgm:t>
        <a:bodyPr/>
        <a:lstStyle/>
        <a:p>
          <a:endParaRPr lang="en-US"/>
        </a:p>
      </dgm:t>
    </dgm:pt>
    <dgm:pt modelId="{9A03DD03-4D84-674C-ACFC-2A02043D0D62}" type="parTrans" cxnId="{C025FFB4-AC32-7743-85D3-595C031F907C}">
      <dgm:prSet/>
      <dgm:spPr/>
      <dgm:t>
        <a:bodyPr/>
        <a:lstStyle/>
        <a:p>
          <a:endParaRPr lang="en-US"/>
        </a:p>
      </dgm:t>
    </dgm:pt>
    <dgm:pt modelId="{88A77627-0518-CE47-88D0-E49D1F489567}">
      <dgm:prSet phldrT="[Text]"/>
      <dgm:spPr/>
      <dgm:t>
        <a:bodyPr/>
        <a:lstStyle/>
        <a:p>
          <a:r>
            <a:rPr lang="en-US" dirty="0" smtClean="0"/>
            <a:t>Protein Electrostatic Fields</a:t>
          </a:r>
          <a:endParaRPr lang="en-US" dirty="0"/>
        </a:p>
      </dgm:t>
    </dgm:pt>
    <dgm:pt modelId="{602FB6F0-1A9A-8E42-87F0-AEE0704E1946}" type="parTrans" cxnId="{BFF712EA-60D1-2342-96C4-2D258CCA51ED}">
      <dgm:prSet/>
      <dgm:spPr/>
      <dgm:t>
        <a:bodyPr/>
        <a:lstStyle/>
        <a:p>
          <a:endParaRPr lang="en-US"/>
        </a:p>
      </dgm:t>
    </dgm:pt>
    <dgm:pt modelId="{74D12F5C-755E-584A-A252-8F48E1CFDF44}" type="sibTrans" cxnId="{BFF712EA-60D1-2342-96C4-2D258CCA51ED}">
      <dgm:prSet/>
      <dgm:spPr/>
      <dgm:t>
        <a:bodyPr/>
        <a:lstStyle/>
        <a:p>
          <a:endParaRPr lang="en-US"/>
        </a:p>
      </dgm:t>
    </dgm:pt>
    <dgm:pt modelId="{6115D681-DD33-2B47-AE81-F02DC89119CC}">
      <dgm:prSet phldrT="[Text]"/>
      <dgm:spPr/>
      <dgm:t>
        <a:bodyPr/>
        <a:lstStyle/>
        <a:p>
          <a:endParaRPr lang="en-US"/>
        </a:p>
      </dgm:t>
    </dgm:pt>
    <dgm:pt modelId="{6922F41B-E5BB-B249-BA05-BAF4D1D4F69C}" type="parTrans" cxnId="{4A8945CF-E8EE-5046-B088-3FB14B2B455E}">
      <dgm:prSet/>
      <dgm:spPr/>
      <dgm:t>
        <a:bodyPr/>
        <a:lstStyle/>
        <a:p>
          <a:endParaRPr lang="en-US"/>
        </a:p>
      </dgm:t>
    </dgm:pt>
    <dgm:pt modelId="{119AF196-DEF5-8647-A119-A368491EC9BE}" type="sibTrans" cxnId="{4A8945CF-E8EE-5046-B088-3FB14B2B455E}">
      <dgm:prSet/>
      <dgm:spPr/>
      <dgm:t>
        <a:bodyPr/>
        <a:lstStyle/>
        <a:p>
          <a:endParaRPr lang="en-US"/>
        </a:p>
      </dgm:t>
    </dgm:pt>
    <dgm:pt modelId="{E4A0FCB7-3E5E-9D44-A77C-6E61DF8038DB}">
      <dgm:prSet phldrT="[Text]"/>
      <dgm:spPr/>
      <dgm:t>
        <a:bodyPr/>
        <a:lstStyle/>
        <a:p>
          <a:r>
            <a:rPr lang="en-US" dirty="0" smtClean="0"/>
            <a:t>Poisson-Boltzmann </a:t>
          </a:r>
          <a:r>
            <a:rPr lang="en-US" dirty="0" err="1" smtClean="0"/>
            <a:t>vs</a:t>
          </a:r>
          <a:r>
            <a:rPr lang="en-US" dirty="0" smtClean="0"/>
            <a:t> Reaction Field Method</a:t>
          </a:r>
          <a:endParaRPr lang="en-US" dirty="0"/>
        </a:p>
      </dgm:t>
    </dgm:pt>
    <dgm:pt modelId="{AEFC92CD-461D-DD46-A518-EB02E257FD16}" type="parTrans" cxnId="{4E7C05A9-F735-FC4B-B931-D9BABD610D95}">
      <dgm:prSet/>
      <dgm:spPr/>
      <dgm:t>
        <a:bodyPr/>
        <a:lstStyle/>
        <a:p>
          <a:endParaRPr lang="en-US"/>
        </a:p>
      </dgm:t>
    </dgm:pt>
    <dgm:pt modelId="{2C80B29F-AC0F-CB49-98CF-5374A2CF54E6}" type="sibTrans" cxnId="{4E7C05A9-F735-FC4B-B931-D9BABD610D95}">
      <dgm:prSet/>
      <dgm:spPr/>
      <dgm:t>
        <a:bodyPr/>
        <a:lstStyle/>
        <a:p>
          <a:endParaRPr lang="en-US"/>
        </a:p>
      </dgm:t>
    </dgm:pt>
    <dgm:pt modelId="{2DA7DA32-E34D-5244-985C-485E375BFE93}">
      <dgm:prSet phldrT="[Text]"/>
      <dgm:spPr/>
      <dgm:t>
        <a:bodyPr/>
        <a:lstStyle/>
        <a:p>
          <a:endParaRPr lang="en-US" dirty="0"/>
        </a:p>
      </dgm:t>
    </dgm:pt>
    <dgm:pt modelId="{8131FA47-AF7F-9A40-8C15-7DA2FD1B2FD5}" type="parTrans" cxnId="{5FE8F6B8-E55F-2240-BD11-18614D99D5DF}">
      <dgm:prSet/>
      <dgm:spPr/>
      <dgm:t>
        <a:bodyPr/>
        <a:lstStyle/>
        <a:p>
          <a:endParaRPr lang="en-US"/>
        </a:p>
      </dgm:t>
    </dgm:pt>
    <dgm:pt modelId="{75355628-C2F7-FC45-AE3E-06A5BB325DA4}" type="sibTrans" cxnId="{5FE8F6B8-E55F-2240-BD11-18614D99D5DF}">
      <dgm:prSet/>
      <dgm:spPr/>
      <dgm:t>
        <a:bodyPr/>
        <a:lstStyle/>
        <a:p>
          <a:endParaRPr lang="en-US"/>
        </a:p>
      </dgm:t>
    </dgm:pt>
    <dgm:pt modelId="{1080FA8E-6D7B-0646-A13B-611FC6F92AD4}">
      <dgm:prSet phldrT="[Text]"/>
      <dgm:spPr/>
      <dgm:t>
        <a:bodyPr/>
        <a:lstStyle/>
        <a:p>
          <a:r>
            <a:rPr lang="en-US" dirty="0" smtClean="0"/>
            <a:t>Select Explicit Water</a:t>
          </a:r>
          <a:endParaRPr lang="en-US" dirty="0"/>
        </a:p>
      </dgm:t>
    </dgm:pt>
    <dgm:pt modelId="{C8C3C4D7-64BB-4D4C-BA07-ACD52B9D29B3}" type="parTrans" cxnId="{1164454C-6F4F-4448-84A6-2B6981520AD3}">
      <dgm:prSet/>
      <dgm:spPr/>
      <dgm:t>
        <a:bodyPr/>
        <a:lstStyle/>
        <a:p>
          <a:endParaRPr lang="en-US"/>
        </a:p>
      </dgm:t>
    </dgm:pt>
    <dgm:pt modelId="{C7AF20C8-DA6A-5C48-8D8A-766E61BB733A}" type="sibTrans" cxnId="{1164454C-6F4F-4448-84A6-2B6981520AD3}">
      <dgm:prSet/>
      <dgm:spPr/>
      <dgm:t>
        <a:bodyPr/>
        <a:lstStyle/>
        <a:p>
          <a:endParaRPr lang="en-US"/>
        </a:p>
      </dgm:t>
    </dgm:pt>
    <dgm:pt modelId="{7589F51F-AB80-D342-8C3F-01DDA82F8FC6}">
      <dgm:prSet phldrT="[Text]"/>
      <dgm:spPr/>
      <dgm:t>
        <a:bodyPr/>
        <a:lstStyle/>
        <a:p>
          <a:endParaRPr lang="en-US" dirty="0"/>
        </a:p>
      </dgm:t>
    </dgm:pt>
    <dgm:pt modelId="{31D7C904-167B-AD4C-9315-AA1EEE78548A}" type="parTrans" cxnId="{8FF495B6-2DE5-EA48-8EE7-A140BA0E9C87}">
      <dgm:prSet/>
      <dgm:spPr/>
      <dgm:t>
        <a:bodyPr/>
        <a:lstStyle/>
        <a:p>
          <a:endParaRPr lang="en-US"/>
        </a:p>
      </dgm:t>
    </dgm:pt>
    <dgm:pt modelId="{1075FA08-B9BB-F34A-B72D-D5F0D6A78CD6}" type="sibTrans" cxnId="{8FF495B6-2DE5-EA48-8EE7-A140BA0E9C87}">
      <dgm:prSet/>
      <dgm:spPr/>
      <dgm:t>
        <a:bodyPr/>
        <a:lstStyle/>
        <a:p>
          <a:endParaRPr lang="en-US"/>
        </a:p>
      </dgm:t>
    </dgm:pt>
    <dgm:pt modelId="{01289ACA-B2D1-6948-97A2-E2BEC88646F0}">
      <dgm:prSet phldrT="[Text]"/>
      <dgm:spPr/>
      <dgm:t>
        <a:bodyPr/>
        <a:lstStyle/>
        <a:p>
          <a:r>
            <a:rPr lang="en-US" dirty="0" smtClean="0"/>
            <a:t>Electronic Polarizability: AMOEBA</a:t>
          </a:r>
          <a:endParaRPr lang="en-US" dirty="0"/>
        </a:p>
      </dgm:t>
    </dgm:pt>
    <dgm:pt modelId="{E527D5C1-D679-5A4C-8EE1-4EC2C5E737C9}" type="parTrans" cxnId="{053C6F20-DFF3-634C-B4AC-92AADE6E90C4}">
      <dgm:prSet/>
      <dgm:spPr/>
      <dgm:t>
        <a:bodyPr/>
        <a:lstStyle/>
        <a:p>
          <a:endParaRPr lang="en-US"/>
        </a:p>
      </dgm:t>
    </dgm:pt>
    <dgm:pt modelId="{11703D89-7FAD-554A-A8B3-DCA490064530}" type="sibTrans" cxnId="{053C6F20-DFF3-634C-B4AC-92AADE6E90C4}">
      <dgm:prSet/>
      <dgm:spPr/>
      <dgm:t>
        <a:bodyPr/>
        <a:lstStyle/>
        <a:p>
          <a:endParaRPr lang="en-US"/>
        </a:p>
      </dgm:t>
    </dgm:pt>
    <dgm:pt modelId="{0ABC8424-F417-2B41-BBE7-2A831428DD7B}">
      <dgm:prSet phldrT="[Text]"/>
      <dgm:spPr/>
      <dgm:t>
        <a:bodyPr/>
        <a:lstStyle/>
        <a:p>
          <a:endParaRPr lang="en-US" dirty="0"/>
        </a:p>
      </dgm:t>
    </dgm:pt>
    <dgm:pt modelId="{5A20CD58-ACC8-8D42-ABD0-37AED05C64D1}" type="parTrans" cxnId="{9EF3AD16-1BCA-5345-93E3-2F4394A37AEA}">
      <dgm:prSet/>
      <dgm:spPr/>
      <dgm:t>
        <a:bodyPr/>
        <a:lstStyle/>
        <a:p>
          <a:endParaRPr lang="en-US"/>
        </a:p>
      </dgm:t>
    </dgm:pt>
    <dgm:pt modelId="{A1328E64-8A09-594D-9D3D-0F29456F4FD5}" type="sibTrans" cxnId="{9EF3AD16-1BCA-5345-93E3-2F4394A37AEA}">
      <dgm:prSet/>
      <dgm:spPr/>
      <dgm:t>
        <a:bodyPr/>
        <a:lstStyle/>
        <a:p>
          <a:endParaRPr lang="en-US"/>
        </a:p>
      </dgm:t>
    </dgm:pt>
    <dgm:pt modelId="{1314D9B6-2696-1F4F-B603-D9743DCF12C8}">
      <dgm:prSet phldrT="[Text]"/>
      <dgm:spPr/>
      <dgm:t>
        <a:bodyPr/>
        <a:lstStyle/>
        <a:p>
          <a:r>
            <a:rPr lang="en-US" dirty="0" smtClean="0"/>
            <a:t>Importance of Protein Electrostatics</a:t>
          </a:r>
          <a:endParaRPr lang="en-US" dirty="0"/>
        </a:p>
      </dgm:t>
    </dgm:pt>
    <dgm:pt modelId="{8CC1A3AB-BB89-524E-BBF0-E2AA6A84A4A4}">
      <dgm:prSet phldrT="[Text]"/>
      <dgm:spPr/>
      <dgm:t>
        <a:bodyPr/>
        <a:lstStyle/>
        <a:p>
          <a:endParaRPr lang="en-US" dirty="0"/>
        </a:p>
      </dgm:t>
    </dgm:pt>
    <dgm:pt modelId="{7CEA8530-C0D9-5E48-89DB-0D430232F050}" type="sibTrans" cxnId="{74832CCD-4B64-A348-B81B-067F8E7B805A}">
      <dgm:prSet/>
      <dgm:spPr/>
      <dgm:t>
        <a:bodyPr/>
        <a:lstStyle/>
        <a:p>
          <a:endParaRPr lang="en-US"/>
        </a:p>
      </dgm:t>
    </dgm:pt>
    <dgm:pt modelId="{27F0409C-56B5-EA43-A1B0-EFC90573515C}" type="parTrans" cxnId="{74832CCD-4B64-A348-B81B-067F8E7B805A}">
      <dgm:prSet/>
      <dgm:spPr/>
      <dgm:t>
        <a:bodyPr/>
        <a:lstStyle/>
        <a:p>
          <a:endParaRPr lang="en-US"/>
        </a:p>
      </dgm:t>
    </dgm:pt>
    <dgm:pt modelId="{44860871-396C-EB40-8F67-7D48F076AB7D}" type="sibTrans" cxnId="{35FDCC25-F4FA-564E-A840-AF0A7580907E}">
      <dgm:prSet/>
      <dgm:spPr/>
      <dgm:t>
        <a:bodyPr/>
        <a:lstStyle/>
        <a:p>
          <a:endParaRPr lang="en-US"/>
        </a:p>
      </dgm:t>
    </dgm:pt>
    <dgm:pt modelId="{B93D8B4C-E848-7545-BA78-910F1E519E31}" type="parTrans" cxnId="{35FDCC25-F4FA-564E-A840-AF0A7580907E}">
      <dgm:prSet/>
      <dgm:spPr/>
      <dgm:t>
        <a:bodyPr/>
        <a:lstStyle/>
        <a:p>
          <a:endParaRPr lang="en-US"/>
        </a:p>
      </dgm:t>
    </dgm:pt>
    <dgm:pt modelId="{E5A1B35A-38C4-ED46-AE10-CB01AE840072}" type="pres">
      <dgm:prSet presAssocID="{F83B7A2F-2541-3A4A-B626-3D3173C3537D}" presName="linearFlow" presStyleCnt="0">
        <dgm:presLayoutVars>
          <dgm:dir/>
          <dgm:animLvl val="lvl"/>
          <dgm:resizeHandles val="exact"/>
        </dgm:presLayoutVars>
      </dgm:prSet>
      <dgm:spPr/>
      <dgm:t>
        <a:bodyPr/>
        <a:lstStyle/>
        <a:p>
          <a:endParaRPr lang="en-US"/>
        </a:p>
      </dgm:t>
    </dgm:pt>
    <dgm:pt modelId="{4740BB5B-AC92-E24D-826E-FB53870D4F2D}" type="pres">
      <dgm:prSet presAssocID="{8CC1A3AB-BB89-524E-BBF0-E2AA6A84A4A4}" presName="composite" presStyleCnt="0"/>
      <dgm:spPr/>
    </dgm:pt>
    <dgm:pt modelId="{99721F36-21A9-534C-9B7E-637A8EE471D6}" type="pres">
      <dgm:prSet presAssocID="{8CC1A3AB-BB89-524E-BBF0-E2AA6A84A4A4}" presName="parentText" presStyleLbl="alignNode1" presStyleIdx="0" presStyleCnt="7">
        <dgm:presLayoutVars>
          <dgm:chMax val="1"/>
          <dgm:bulletEnabled val="1"/>
        </dgm:presLayoutVars>
      </dgm:prSet>
      <dgm:spPr/>
      <dgm:t>
        <a:bodyPr/>
        <a:lstStyle/>
        <a:p>
          <a:endParaRPr lang="en-US"/>
        </a:p>
      </dgm:t>
    </dgm:pt>
    <dgm:pt modelId="{335F2769-B0BE-AD44-9295-30FDC90A8D02}" type="pres">
      <dgm:prSet presAssocID="{8CC1A3AB-BB89-524E-BBF0-E2AA6A84A4A4}" presName="descendantText" presStyleLbl="alignAcc1" presStyleIdx="0" presStyleCnt="7">
        <dgm:presLayoutVars>
          <dgm:bulletEnabled val="1"/>
        </dgm:presLayoutVars>
      </dgm:prSet>
      <dgm:spPr/>
      <dgm:t>
        <a:bodyPr/>
        <a:lstStyle/>
        <a:p>
          <a:endParaRPr lang="en-US"/>
        </a:p>
      </dgm:t>
    </dgm:pt>
    <dgm:pt modelId="{33E56E61-F6F6-CA4C-BA19-8BC2FB37377B}" type="pres">
      <dgm:prSet presAssocID="{7CEA8530-C0D9-5E48-89DB-0D430232F050}" presName="sp" presStyleCnt="0"/>
      <dgm:spPr/>
    </dgm:pt>
    <dgm:pt modelId="{F0E23D60-9750-5341-9304-8D0127181969}" type="pres">
      <dgm:prSet presAssocID="{DA2F7A9B-753C-5940-9326-5575EC688B7A}" presName="composite" presStyleCnt="0"/>
      <dgm:spPr/>
    </dgm:pt>
    <dgm:pt modelId="{85F784FA-C57A-AD40-AA4E-FA156BD2AD5E}" type="pres">
      <dgm:prSet presAssocID="{DA2F7A9B-753C-5940-9326-5575EC688B7A}" presName="parentText" presStyleLbl="alignNode1" presStyleIdx="1" presStyleCnt="7">
        <dgm:presLayoutVars>
          <dgm:chMax val="1"/>
          <dgm:bulletEnabled val="1"/>
        </dgm:presLayoutVars>
      </dgm:prSet>
      <dgm:spPr/>
      <dgm:t>
        <a:bodyPr/>
        <a:lstStyle/>
        <a:p>
          <a:endParaRPr lang="en-US"/>
        </a:p>
      </dgm:t>
    </dgm:pt>
    <dgm:pt modelId="{B3D58B49-CB42-C846-8325-7A4083D2C37F}" type="pres">
      <dgm:prSet presAssocID="{DA2F7A9B-753C-5940-9326-5575EC688B7A}" presName="descendantText" presStyleLbl="alignAcc1" presStyleIdx="1" presStyleCnt="7">
        <dgm:presLayoutVars>
          <dgm:bulletEnabled val="1"/>
        </dgm:presLayoutVars>
      </dgm:prSet>
      <dgm:spPr/>
      <dgm:t>
        <a:bodyPr/>
        <a:lstStyle/>
        <a:p>
          <a:endParaRPr lang="en-US"/>
        </a:p>
      </dgm:t>
    </dgm:pt>
    <dgm:pt modelId="{26FBA24D-1E59-004A-95E7-645F107F945E}" type="pres">
      <dgm:prSet presAssocID="{621D58D6-A318-E34E-A31C-6F45F894415D}" presName="sp" presStyleCnt="0"/>
      <dgm:spPr/>
    </dgm:pt>
    <dgm:pt modelId="{2A0A09A3-4F70-CD40-870A-8E067BAD3079}" type="pres">
      <dgm:prSet presAssocID="{04ABF3EA-98B9-1343-BA8A-741E8FE5D3E3}" presName="composite" presStyleCnt="0"/>
      <dgm:spPr/>
    </dgm:pt>
    <dgm:pt modelId="{8AF4A524-F52B-4440-A9F9-3A1DF4CB697A}" type="pres">
      <dgm:prSet presAssocID="{04ABF3EA-98B9-1343-BA8A-741E8FE5D3E3}" presName="parentText" presStyleLbl="alignNode1" presStyleIdx="2" presStyleCnt="7">
        <dgm:presLayoutVars>
          <dgm:chMax val="1"/>
          <dgm:bulletEnabled val="1"/>
        </dgm:presLayoutVars>
      </dgm:prSet>
      <dgm:spPr/>
      <dgm:t>
        <a:bodyPr/>
        <a:lstStyle/>
        <a:p>
          <a:endParaRPr lang="en-US"/>
        </a:p>
      </dgm:t>
    </dgm:pt>
    <dgm:pt modelId="{E0FCF20F-D4E4-D748-85DE-5D83A0162939}" type="pres">
      <dgm:prSet presAssocID="{04ABF3EA-98B9-1343-BA8A-741E8FE5D3E3}" presName="descendantText" presStyleLbl="alignAcc1" presStyleIdx="2" presStyleCnt="7">
        <dgm:presLayoutVars>
          <dgm:bulletEnabled val="1"/>
        </dgm:presLayoutVars>
      </dgm:prSet>
      <dgm:spPr/>
      <dgm:t>
        <a:bodyPr/>
        <a:lstStyle/>
        <a:p>
          <a:endParaRPr lang="en-US"/>
        </a:p>
      </dgm:t>
    </dgm:pt>
    <dgm:pt modelId="{070EAA09-E730-1B47-A320-B7B8A8D0BD8C}" type="pres">
      <dgm:prSet presAssocID="{C4CB18F3-D59D-F648-86CF-E360B3E5DB9D}" presName="sp" presStyleCnt="0"/>
      <dgm:spPr/>
    </dgm:pt>
    <dgm:pt modelId="{E24E4A4D-D183-9A4C-B6E5-1B8EA53BD8CC}" type="pres">
      <dgm:prSet presAssocID="{6115D681-DD33-2B47-AE81-F02DC89119CC}" presName="composite" presStyleCnt="0"/>
      <dgm:spPr/>
    </dgm:pt>
    <dgm:pt modelId="{2C8162BB-23EA-A74B-BA12-6F75BA0F5FB9}" type="pres">
      <dgm:prSet presAssocID="{6115D681-DD33-2B47-AE81-F02DC89119CC}" presName="parentText" presStyleLbl="alignNode1" presStyleIdx="3" presStyleCnt="7">
        <dgm:presLayoutVars>
          <dgm:chMax val="1"/>
          <dgm:bulletEnabled val="1"/>
        </dgm:presLayoutVars>
      </dgm:prSet>
      <dgm:spPr/>
      <dgm:t>
        <a:bodyPr/>
        <a:lstStyle/>
        <a:p>
          <a:endParaRPr lang="en-US"/>
        </a:p>
      </dgm:t>
    </dgm:pt>
    <dgm:pt modelId="{140D0229-ABDF-8447-8C0E-A350A3284FA5}" type="pres">
      <dgm:prSet presAssocID="{6115D681-DD33-2B47-AE81-F02DC89119CC}" presName="descendantText" presStyleLbl="alignAcc1" presStyleIdx="3" presStyleCnt="7">
        <dgm:presLayoutVars>
          <dgm:bulletEnabled val="1"/>
        </dgm:presLayoutVars>
      </dgm:prSet>
      <dgm:spPr/>
      <dgm:t>
        <a:bodyPr/>
        <a:lstStyle/>
        <a:p>
          <a:endParaRPr lang="en-US"/>
        </a:p>
      </dgm:t>
    </dgm:pt>
    <dgm:pt modelId="{A542ADEC-5BE5-3D47-8D80-6619F836D248}" type="pres">
      <dgm:prSet presAssocID="{119AF196-DEF5-8647-A119-A368491EC9BE}" presName="sp" presStyleCnt="0"/>
      <dgm:spPr/>
    </dgm:pt>
    <dgm:pt modelId="{51FB97EF-769B-3A4E-A77D-4BD28EEFE754}" type="pres">
      <dgm:prSet presAssocID="{2DA7DA32-E34D-5244-985C-485E375BFE93}" presName="composite" presStyleCnt="0"/>
      <dgm:spPr/>
    </dgm:pt>
    <dgm:pt modelId="{DF49D30E-DEAF-8246-9042-EC6102F68D86}" type="pres">
      <dgm:prSet presAssocID="{2DA7DA32-E34D-5244-985C-485E375BFE93}" presName="parentText" presStyleLbl="alignNode1" presStyleIdx="4" presStyleCnt="7" custLinFactX="8946" custLinFactNeighborX="100000">
        <dgm:presLayoutVars>
          <dgm:chMax val="1"/>
          <dgm:bulletEnabled val="1"/>
        </dgm:presLayoutVars>
      </dgm:prSet>
      <dgm:spPr/>
      <dgm:t>
        <a:bodyPr/>
        <a:lstStyle/>
        <a:p>
          <a:endParaRPr lang="en-US"/>
        </a:p>
      </dgm:t>
    </dgm:pt>
    <dgm:pt modelId="{0AFC41FA-2774-884B-9FFD-0AE0599B97BA}" type="pres">
      <dgm:prSet presAssocID="{2DA7DA32-E34D-5244-985C-485E375BFE93}" presName="descendantText" presStyleLbl="alignAcc1" presStyleIdx="4" presStyleCnt="7" custScaleX="91647" custLinFactNeighborX="4629">
        <dgm:presLayoutVars>
          <dgm:bulletEnabled val="1"/>
        </dgm:presLayoutVars>
      </dgm:prSet>
      <dgm:spPr/>
      <dgm:t>
        <a:bodyPr/>
        <a:lstStyle/>
        <a:p>
          <a:endParaRPr lang="en-US"/>
        </a:p>
      </dgm:t>
    </dgm:pt>
    <dgm:pt modelId="{789A6DB5-206C-0349-9893-B53AA289F38B}" type="pres">
      <dgm:prSet presAssocID="{75355628-C2F7-FC45-AE3E-06A5BB325DA4}" presName="sp" presStyleCnt="0"/>
      <dgm:spPr/>
    </dgm:pt>
    <dgm:pt modelId="{10B2C383-450D-8648-A2D2-600B19F1DC1A}" type="pres">
      <dgm:prSet presAssocID="{7589F51F-AB80-D342-8C3F-01DDA82F8FC6}" presName="composite" presStyleCnt="0"/>
      <dgm:spPr/>
    </dgm:pt>
    <dgm:pt modelId="{F102BF34-3D59-7649-B508-CEAC905BDB78}" type="pres">
      <dgm:prSet presAssocID="{7589F51F-AB80-D342-8C3F-01DDA82F8FC6}" presName="parentText" presStyleLbl="alignNode1" presStyleIdx="5" presStyleCnt="7" custLinFactX="8946" custLinFactNeighborX="100000">
        <dgm:presLayoutVars>
          <dgm:chMax val="1"/>
          <dgm:bulletEnabled val="1"/>
        </dgm:presLayoutVars>
      </dgm:prSet>
      <dgm:spPr/>
      <dgm:t>
        <a:bodyPr/>
        <a:lstStyle/>
        <a:p>
          <a:endParaRPr lang="en-US"/>
        </a:p>
      </dgm:t>
    </dgm:pt>
    <dgm:pt modelId="{F6DA7A15-744B-4D47-AD47-BD5CE6FB5F87}" type="pres">
      <dgm:prSet presAssocID="{7589F51F-AB80-D342-8C3F-01DDA82F8FC6}" presName="descendantText" presStyleLbl="alignAcc1" presStyleIdx="5" presStyleCnt="7" custScaleX="91647" custLinFactNeighborX="4629">
        <dgm:presLayoutVars>
          <dgm:bulletEnabled val="1"/>
        </dgm:presLayoutVars>
      </dgm:prSet>
      <dgm:spPr/>
      <dgm:t>
        <a:bodyPr/>
        <a:lstStyle/>
        <a:p>
          <a:endParaRPr lang="en-US"/>
        </a:p>
      </dgm:t>
    </dgm:pt>
    <dgm:pt modelId="{1B322A16-6F07-5E44-9AB8-BC0345B810C8}" type="pres">
      <dgm:prSet presAssocID="{1075FA08-B9BB-F34A-B72D-D5F0D6A78CD6}" presName="sp" presStyleCnt="0"/>
      <dgm:spPr/>
    </dgm:pt>
    <dgm:pt modelId="{9BE3A252-A4D5-0D44-9677-BF372F51265F}" type="pres">
      <dgm:prSet presAssocID="{0ABC8424-F417-2B41-BBE7-2A831428DD7B}" presName="composite" presStyleCnt="0"/>
      <dgm:spPr/>
    </dgm:pt>
    <dgm:pt modelId="{08D58051-A8C9-7246-B3C7-2E7B2719FB21}" type="pres">
      <dgm:prSet presAssocID="{0ABC8424-F417-2B41-BBE7-2A831428DD7B}" presName="parentText" presStyleLbl="alignNode1" presStyleIdx="6" presStyleCnt="7" custLinFactX="8946" custLinFactNeighborX="100000">
        <dgm:presLayoutVars>
          <dgm:chMax val="1"/>
          <dgm:bulletEnabled val="1"/>
        </dgm:presLayoutVars>
      </dgm:prSet>
      <dgm:spPr/>
      <dgm:t>
        <a:bodyPr/>
        <a:lstStyle/>
        <a:p>
          <a:endParaRPr lang="en-US"/>
        </a:p>
      </dgm:t>
    </dgm:pt>
    <dgm:pt modelId="{8CA23437-A322-C24C-8DA8-2F59E1688E02}" type="pres">
      <dgm:prSet presAssocID="{0ABC8424-F417-2B41-BBE7-2A831428DD7B}" presName="descendantText" presStyleLbl="alignAcc1" presStyleIdx="6" presStyleCnt="7" custScaleX="91647" custLinFactNeighborX="4629">
        <dgm:presLayoutVars>
          <dgm:bulletEnabled val="1"/>
        </dgm:presLayoutVars>
      </dgm:prSet>
      <dgm:spPr/>
      <dgm:t>
        <a:bodyPr/>
        <a:lstStyle/>
        <a:p>
          <a:endParaRPr lang="en-US"/>
        </a:p>
      </dgm:t>
    </dgm:pt>
  </dgm:ptLst>
  <dgm:cxnLst>
    <dgm:cxn modelId="{D3C3750E-2075-344B-BB0D-4C9687F6260E}" type="presOf" srcId="{7589F51F-AB80-D342-8C3F-01DDA82F8FC6}" destId="{F102BF34-3D59-7649-B508-CEAC905BDB78}" srcOrd="0" destOrd="0" presId="urn:microsoft.com/office/officeart/2005/8/layout/chevron2"/>
    <dgm:cxn modelId="{BFF712EA-60D1-2342-96C4-2D258CCA51ED}" srcId="{6115D681-DD33-2B47-AE81-F02DC89119CC}" destId="{88A77627-0518-CE47-88D0-E49D1F489567}" srcOrd="0" destOrd="0" parTransId="{602FB6F0-1A9A-8E42-87F0-AEE0704E1946}" sibTransId="{74D12F5C-755E-584A-A252-8F48E1CFDF44}"/>
    <dgm:cxn modelId="{4A8945CF-E8EE-5046-B088-3FB14B2B455E}" srcId="{F83B7A2F-2541-3A4A-B626-3D3173C3537D}" destId="{6115D681-DD33-2B47-AE81-F02DC89119CC}" srcOrd="3" destOrd="0" parTransId="{6922F41B-E5BB-B249-BA05-BAF4D1D4F69C}" sibTransId="{119AF196-DEF5-8647-A119-A368491EC9BE}"/>
    <dgm:cxn modelId="{4E7C05A9-F735-FC4B-B931-D9BABD610D95}" srcId="{2DA7DA32-E34D-5244-985C-485E375BFE93}" destId="{E4A0FCB7-3E5E-9D44-A77C-6E61DF8038DB}" srcOrd="0" destOrd="0" parTransId="{AEFC92CD-461D-DD46-A518-EB02E257FD16}" sibTransId="{2C80B29F-AC0F-CB49-98CF-5374A2CF54E6}"/>
    <dgm:cxn modelId="{74832CCD-4B64-A348-B81B-067F8E7B805A}" srcId="{F83B7A2F-2541-3A4A-B626-3D3173C3537D}" destId="{8CC1A3AB-BB89-524E-BBF0-E2AA6A84A4A4}" srcOrd="0" destOrd="0" parTransId="{27F0409C-56B5-EA43-A1B0-EFC90573515C}" sibTransId="{7CEA8530-C0D9-5E48-89DB-0D430232F050}"/>
    <dgm:cxn modelId="{35FDCC25-F4FA-564E-A840-AF0A7580907E}" srcId="{8CC1A3AB-BB89-524E-BBF0-E2AA6A84A4A4}" destId="{1314D9B6-2696-1F4F-B603-D9743DCF12C8}" srcOrd="0" destOrd="0" parTransId="{B93D8B4C-E848-7545-BA78-910F1E519E31}" sibTransId="{44860871-396C-EB40-8F67-7D48F076AB7D}"/>
    <dgm:cxn modelId="{9EF3AD16-1BCA-5345-93E3-2F4394A37AEA}" srcId="{F83B7A2F-2541-3A4A-B626-3D3173C3537D}" destId="{0ABC8424-F417-2B41-BBE7-2A831428DD7B}" srcOrd="6" destOrd="0" parTransId="{5A20CD58-ACC8-8D42-ABD0-37AED05C64D1}" sibTransId="{A1328E64-8A09-594D-9D3D-0F29456F4FD5}"/>
    <dgm:cxn modelId="{DEFE5F58-FE73-7945-A98F-146A067A73E7}" type="presOf" srcId="{8CC1A3AB-BB89-524E-BBF0-E2AA6A84A4A4}" destId="{99721F36-21A9-534C-9B7E-637A8EE471D6}" srcOrd="0" destOrd="0" presId="urn:microsoft.com/office/officeart/2005/8/layout/chevron2"/>
    <dgm:cxn modelId="{DC0289B0-C51C-8E44-8322-1482A111884F}" type="presOf" srcId="{01289ACA-B2D1-6948-97A2-E2BEC88646F0}" destId="{8CA23437-A322-C24C-8DA8-2F59E1688E02}" srcOrd="0" destOrd="0" presId="urn:microsoft.com/office/officeart/2005/8/layout/chevron2"/>
    <dgm:cxn modelId="{09525D94-3B13-0A4A-AF6C-491EE7FB6933}" type="presOf" srcId="{F83B7A2F-2541-3A4A-B626-3D3173C3537D}" destId="{E5A1B35A-38C4-ED46-AE10-CB01AE840072}" srcOrd="0" destOrd="0" presId="urn:microsoft.com/office/officeart/2005/8/layout/chevron2"/>
    <dgm:cxn modelId="{053C6F20-DFF3-634C-B4AC-92AADE6E90C4}" srcId="{0ABC8424-F417-2B41-BBE7-2A831428DD7B}" destId="{01289ACA-B2D1-6948-97A2-E2BEC88646F0}" srcOrd="0" destOrd="0" parTransId="{E527D5C1-D679-5A4C-8EE1-4EC2C5E737C9}" sibTransId="{11703D89-7FAD-554A-A8B3-DCA490064530}"/>
    <dgm:cxn modelId="{A92CF922-B410-A540-AE60-F5FDA744F538}" type="presOf" srcId="{F8CF4B5C-CEC2-054D-BC6F-3FED5F96A56F}" destId="{B3D58B49-CB42-C846-8325-7A4083D2C37F}" srcOrd="0" destOrd="0" presId="urn:microsoft.com/office/officeart/2005/8/layout/chevron2"/>
    <dgm:cxn modelId="{E5E75869-552E-854B-AD6E-7A8D6C8ADF81}" type="presOf" srcId="{0ABC8424-F417-2B41-BBE7-2A831428DD7B}" destId="{08D58051-A8C9-7246-B3C7-2E7B2719FB21}" srcOrd="0" destOrd="0" presId="urn:microsoft.com/office/officeart/2005/8/layout/chevron2"/>
    <dgm:cxn modelId="{DCAFE2C1-C570-6D4E-9084-4B14A1773ACB}" type="presOf" srcId="{E4A0FCB7-3E5E-9D44-A77C-6E61DF8038DB}" destId="{0AFC41FA-2774-884B-9FFD-0AE0599B97BA}" srcOrd="0" destOrd="0" presId="urn:microsoft.com/office/officeart/2005/8/layout/chevron2"/>
    <dgm:cxn modelId="{1164454C-6F4F-4448-84A6-2B6981520AD3}" srcId="{7589F51F-AB80-D342-8C3F-01DDA82F8FC6}" destId="{1080FA8E-6D7B-0646-A13B-611FC6F92AD4}" srcOrd="0" destOrd="0" parTransId="{C8C3C4D7-64BB-4D4C-BA07-ACD52B9D29B3}" sibTransId="{C7AF20C8-DA6A-5C48-8D8A-766E61BB733A}"/>
    <dgm:cxn modelId="{FA5CF39D-5B6F-6E4E-8911-EEE8D0349D57}" type="presOf" srcId="{1080FA8E-6D7B-0646-A13B-611FC6F92AD4}" destId="{F6DA7A15-744B-4D47-AD47-BD5CE6FB5F87}" srcOrd="0" destOrd="0" presId="urn:microsoft.com/office/officeart/2005/8/layout/chevron2"/>
    <dgm:cxn modelId="{AF9BAF12-852C-3548-8D7F-0D8C16D5DC4E}" type="presOf" srcId="{DA2F7A9B-753C-5940-9326-5575EC688B7A}" destId="{85F784FA-C57A-AD40-AA4E-FA156BD2AD5E}" srcOrd="0" destOrd="0" presId="urn:microsoft.com/office/officeart/2005/8/layout/chevron2"/>
    <dgm:cxn modelId="{63997946-2647-BA4F-80A6-9D97310138BA}" srcId="{DA2F7A9B-753C-5940-9326-5575EC688B7A}" destId="{F8CF4B5C-CEC2-054D-BC6F-3FED5F96A56F}" srcOrd="0" destOrd="0" parTransId="{464EBF16-6FDF-C849-A35C-588AA88431BC}" sibTransId="{A2F867B7-E68B-6146-88D3-09A05AC1884C}"/>
    <dgm:cxn modelId="{78F46FAE-2D61-7840-88C0-89A165D38E90}" srcId="{F83B7A2F-2541-3A4A-B626-3D3173C3537D}" destId="{04ABF3EA-98B9-1343-BA8A-741E8FE5D3E3}" srcOrd="2" destOrd="0" parTransId="{08B85967-165E-4945-995F-F2482BCAA236}" sibTransId="{C4CB18F3-D59D-F648-86CF-E360B3E5DB9D}"/>
    <dgm:cxn modelId="{77CFAD5F-4262-9D41-B4BF-E3EAE933FB52}" type="presOf" srcId="{6115D681-DD33-2B47-AE81-F02DC89119CC}" destId="{2C8162BB-23EA-A74B-BA12-6F75BA0F5FB9}" srcOrd="0" destOrd="0" presId="urn:microsoft.com/office/officeart/2005/8/layout/chevron2"/>
    <dgm:cxn modelId="{C025FFB4-AC32-7743-85D3-595C031F907C}" srcId="{F83B7A2F-2541-3A4A-B626-3D3173C3537D}" destId="{DA2F7A9B-753C-5940-9326-5575EC688B7A}" srcOrd="1" destOrd="0" parTransId="{9A03DD03-4D84-674C-ACFC-2A02043D0D62}" sibTransId="{621D58D6-A318-E34E-A31C-6F45F894415D}"/>
    <dgm:cxn modelId="{87076F9B-F0F7-E442-A7A5-A0792D25CEC1}" type="presOf" srcId="{1314D9B6-2696-1F4F-B603-D9743DCF12C8}" destId="{335F2769-B0BE-AD44-9295-30FDC90A8D02}" srcOrd="0" destOrd="0" presId="urn:microsoft.com/office/officeart/2005/8/layout/chevron2"/>
    <dgm:cxn modelId="{7CD342D1-8327-084C-B354-0A301138F622}" type="presOf" srcId="{88A77627-0518-CE47-88D0-E49D1F489567}" destId="{140D0229-ABDF-8447-8C0E-A350A3284FA5}" srcOrd="0" destOrd="0" presId="urn:microsoft.com/office/officeart/2005/8/layout/chevron2"/>
    <dgm:cxn modelId="{8FF495B6-2DE5-EA48-8EE7-A140BA0E9C87}" srcId="{F83B7A2F-2541-3A4A-B626-3D3173C3537D}" destId="{7589F51F-AB80-D342-8C3F-01DDA82F8FC6}" srcOrd="5" destOrd="0" parTransId="{31D7C904-167B-AD4C-9315-AA1EEE78548A}" sibTransId="{1075FA08-B9BB-F34A-B72D-D5F0D6A78CD6}"/>
    <dgm:cxn modelId="{5FE8F6B8-E55F-2240-BD11-18614D99D5DF}" srcId="{F83B7A2F-2541-3A4A-B626-3D3173C3537D}" destId="{2DA7DA32-E34D-5244-985C-485E375BFE93}" srcOrd="4" destOrd="0" parTransId="{8131FA47-AF7F-9A40-8C15-7DA2FD1B2FD5}" sibTransId="{75355628-C2F7-FC45-AE3E-06A5BB325DA4}"/>
    <dgm:cxn modelId="{505EE030-4CCC-2E45-8ED8-1A3FFAA0C475}" type="presOf" srcId="{0AEC35E5-59D2-0D4C-B17A-5DAA3F09C4F9}" destId="{E0FCF20F-D4E4-D748-85DE-5D83A0162939}" srcOrd="0" destOrd="0" presId="urn:microsoft.com/office/officeart/2005/8/layout/chevron2"/>
    <dgm:cxn modelId="{2EA5D229-2D34-5048-BC23-5A2B48556A6E}" type="presOf" srcId="{04ABF3EA-98B9-1343-BA8A-741E8FE5D3E3}" destId="{8AF4A524-F52B-4440-A9F9-3A1DF4CB697A}" srcOrd="0" destOrd="0" presId="urn:microsoft.com/office/officeart/2005/8/layout/chevron2"/>
    <dgm:cxn modelId="{EF038C47-0653-6647-B824-E2AB33BEF27C}" srcId="{04ABF3EA-98B9-1343-BA8A-741E8FE5D3E3}" destId="{0AEC35E5-59D2-0D4C-B17A-5DAA3F09C4F9}" srcOrd="0" destOrd="0" parTransId="{0EA89EAB-4263-2A41-8035-8D1D44AEEB87}" sibTransId="{08387CF5-ED2C-0B4F-A59A-D98A8805A9B8}"/>
    <dgm:cxn modelId="{0EF70B57-C91E-CC40-95D8-C6650F02148D}" type="presOf" srcId="{2DA7DA32-E34D-5244-985C-485E375BFE93}" destId="{DF49D30E-DEAF-8246-9042-EC6102F68D86}" srcOrd="0" destOrd="0" presId="urn:microsoft.com/office/officeart/2005/8/layout/chevron2"/>
    <dgm:cxn modelId="{F384AA70-E4A0-1D41-8F69-EC3D100F19C2}" type="presParOf" srcId="{E5A1B35A-38C4-ED46-AE10-CB01AE840072}" destId="{4740BB5B-AC92-E24D-826E-FB53870D4F2D}" srcOrd="0" destOrd="0" presId="urn:microsoft.com/office/officeart/2005/8/layout/chevron2"/>
    <dgm:cxn modelId="{EE28AE6D-24A6-A24F-BD2B-4DCC1946F80E}" type="presParOf" srcId="{4740BB5B-AC92-E24D-826E-FB53870D4F2D}" destId="{99721F36-21A9-534C-9B7E-637A8EE471D6}" srcOrd="0" destOrd="0" presId="urn:microsoft.com/office/officeart/2005/8/layout/chevron2"/>
    <dgm:cxn modelId="{C12FA234-294E-DD4B-AB32-0EC7F1137249}" type="presParOf" srcId="{4740BB5B-AC92-E24D-826E-FB53870D4F2D}" destId="{335F2769-B0BE-AD44-9295-30FDC90A8D02}" srcOrd="1" destOrd="0" presId="urn:microsoft.com/office/officeart/2005/8/layout/chevron2"/>
    <dgm:cxn modelId="{AF45157F-9A7C-934C-99B5-905CF26A2E77}" type="presParOf" srcId="{E5A1B35A-38C4-ED46-AE10-CB01AE840072}" destId="{33E56E61-F6F6-CA4C-BA19-8BC2FB37377B}" srcOrd="1" destOrd="0" presId="urn:microsoft.com/office/officeart/2005/8/layout/chevron2"/>
    <dgm:cxn modelId="{44ACEF51-B571-B245-BB6E-BC5DC37E2B78}" type="presParOf" srcId="{E5A1B35A-38C4-ED46-AE10-CB01AE840072}" destId="{F0E23D60-9750-5341-9304-8D0127181969}" srcOrd="2" destOrd="0" presId="urn:microsoft.com/office/officeart/2005/8/layout/chevron2"/>
    <dgm:cxn modelId="{214F813E-786C-F44B-A819-E81BAB6F0219}" type="presParOf" srcId="{F0E23D60-9750-5341-9304-8D0127181969}" destId="{85F784FA-C57A-AD40-AA4E-FA156BD2AD5E}" srcOrd="0" destOrd="0" presId="urn:microsoft.com/office/officeart/2005/8/layout/chevron2"/>
    <dgm:cxn modelId="{BF54D2B4-B3A2-9744-8721-D25CF690DBED}" type="presParOf" srcId="{F0E23D60-9750-5341-9304-8D0127181969}" destId="{B3D58B49-CB42-C846-8325-7A4083D2C37F}" srcOrd="1" destOrd="0" presId="urn:microsoft.com/office/officeart/2005/8/layout/chevron2"/>
    <dgm:cxn modelId="{B6EC4C5E-67EF-414F-B048-7D95E019AD50}" type="presParOf" srcId="{E5A1B35A-38C4-ED46-AE10-CB01AE840072}" destId="{26FBA24D-1E59-004A-95E7-645F107F945E}" srcOrd="3" destOrd="0" presId="urn:microsoft.com/office/officeart/2005/8/layout/chevron2"/>
    <dgm:cxn modelId="{E4F6BA0C-5871-214F-8708-1B16BD33D3CD}" type="presParOf" srcId="{E5A1B35A-38C4-ED46-AE10-CB01AE840072}" destId="{2A0A09A3-4F70-CD40-870A-8E067BAD3079}" srcOrd="4" destOrd="0" presId="urn:microsoft.com/office/officeart/2005/8/layout/chevron2"/>
    <dgm:cxn modelId="{FDDF1A30-AD58-1241-8CCD-2C21AC538DB4}" type="presParOf" srcId="{2A0A09A3-4F70-CD40-870A-8E067BAD3079}" destId="{8AF4A524-F52B-4440-A9F9-3A1DF4CB697A}" srcOrd="0" destOrd="0" presId="urn:microsoft.com/office/officeart/2005/8/layout/chevron2"/>
    <dgm:cxn modelId="{43739EAF-16E0-064D-9D3B-415B325A2BD1}" type="presParOf" srcId="{2A0A09A3-4F70-CD40-870A-8E067BAD3079}" destId="{E0FCF20F-D4E4-D748-85DE-5D83A0162939}" srcOrd="1" destOrd="0" presId="urn:microsoft.com/office/officeart/2005/8/layout/chevron2"/>
    <dgm:cxn modelId="{DB25161A-F9DB-1043-8248-9F70F7D6F356}" type="presParOf" srcId="{E5A1B35A-38C4-ED46-AE10-CB01AE840072}" destId="{070EAA09-E730-1B47-A320-B7B8A8D0BD8C}" srcOrd="5" destOrd="0" presId="urn:microsoft.com/office/officeart/2005/8/layout/chevron2"/>
    <dgm:cxn modelId="{51EDEB53-7F5C-0941-A22A-7DD6BFEBB9FD}" type="presParOf" srcId="{E5A1B35A-38C4-ED46-AE10-CB01AE840072}" destId="{E24E4A4D-D183-9A4C-B6E5-1B8EA53BD8CC}" srcOrd="6" destOrd="0" presId="urn:microsoft.com/office/officeart/2005/8/layout/chevron2"/>
    <dgm:cxn modelId="{467A41F1-D5BC-A64B-9B0F-0F304074BEEE}" type="presParOf" srcId="{E24E4A4D-D183-9A4C-B6E5-1B8EA53BD8CC}" destId="{2C8162BB-23EA-A74B-BA12-6F75BA0F5FB9}" srcOrd="0" destOrd="0" presId="urn:microsoft.com/office/officeart/2005/8/layout/chevron2"/>
    <dgm:cxn modelId="{46821D98-644A-2246-8177-B326F67A0E08}" type="presParOf" srcId="{E24E4A4D-D183-9A4C-B6E5-1B8EA53BD8CC}" destId="{140D0229-ABDF-8447-8C0E-A350A3284FA5}" srcOrd="1" destOrd="0" presId="urn:microsoft.com/office/officeart/2005/8/layout/chevron2"/>
    <dgm:cxn modelId="{85C7E115-E7B6-CE48-A53F-86209EF38FDD}" type="presParOf" srcId="{E5A1B35A-38C4-ED46-AE10-CB01AE840072}" destId="{A542ADEC-5BE5-3D47-8D80-6619F836D248}" srcOrd="7" destOrd="0" presId="urn:microsoft.com/office/officeart/2005/8/layout/chevron2"/>
    <dgm:cxn modelId="{37FC1264-CD96-694B-9811-D9A386F10C3E}" type="presParOf" srcId="{E5A1B35A-38C4-ED46-AE10-CB01AE840072}" destId="{51FB97EF-769B-3A4E-A77D-4BD28EEFE754}" srcOrd="8" destOrd="0" presId="urn:microsoft.com/office/officeart/2005/8/layout/chevron2"/>
    <dgm:cxn modelId="{90DBD66B-99C9-994E-85A5-722DFAE0C47B}" type="presParOf" srcId="{51FB97EF-769B-3A4E-A77D-4BD28EEFE754}" destId="{DF49D30E-DEAF-8246-9042-EC6102F68D86}" srcOrd="0" destOrd="0" presId="urn:microsoft.com/office/officeart/2005/8/layout/chevron2"/>
    <dgm:cxn modelId="{3264F62B-2AAB-9D44-8C31-35AD77F2B4C7}" type="presParOf" srcId="{51FB97EF-769B-3A4E-A77D-4BD28EEFE754}" destId="{0AFC41FA-2774-884B-9FFD-0AE0599B97BA}" srcOrd="1" destOrd="0" presId="urn:microsoft.com/office/officeart/2005/8/layout/chevron2"/>
    <dgm:cxn modelId="{E367237F-16CE-0C4C-BB09-4CEA3F18E3A9}" type="presParOf" srcId="{E5A1B35A-38C4-ED46-AE10-CB01AE840072}" destId="{789A6DB5-206C-0349-9893-B53AA289F38B}" srcOrd="9" destOrd="0" presId="urn:microsoft.com/office/officeart/2005/8/layout/chevron2"/>
    <dgm:cxn modelId="{97CFA29B-6BE0-D647-A78B-9CA572B3A086}" type="presParOf" srcId="{E5A1B35A-38C4-ED46-AE10-CB01AE840072}" destId="{10B2C383-450D-8648-A2D2-600B19F1DC1A}" srcOrd="10" destOrd="0" presId="urn:microsoft.com/office/officeart/2005/8/layout/chevron2"/>
    <dgm:cxn modelId="{5F744DD3-EF5E-774E-A23C-2C8D30F94DC8}" type="presParOf" srcId="{10B2C383-450D-8648-A2D2-600B19F1DC1A}" destId="{F102BF34-3D59-7649-B508-CEAC905BDB78}" srcOrd="0" destOrd="0" presId="urn:microsoft.com/office/officeart/2005/8/layout/chevron2"/>
    <dgm:cxn modelId="{5E7DD8E2-AFB2-3F40-991B-D0C7AE55ECAC}" type="presParOf" srcId="{10B2C383-450D-8648-A2D2-600B19F1DC1A}" destId="{F6DA7A15-744B-4D47-AD47-BD5CE6FB5F87}" srcOrd="1" destOrd="0" presId="urn:microsoft.com/office/officeart/2005/8/layout/chevron2"/>
    <dgm:cxn modelId="{731B5229-1B9E-F04D-91CE-6D4D614BB24D}" type="presParOf" srcId="{E5A1B35A-38C4-ED46-AE10-CB01AE840072}" destId="{1B322A16-6F07-5E44-9AB8-BC0345B810C8}" srcOrd="11" destOrd="0" presId="urn:microsoft.com/office/officeart/2005/8/layout/chevron2"/>
    <dgm:cxn modelId="{5D6537DE-82F2-D240-A7B6-6B054EA991DF}" type="presParOf" srcId="{E5A1B35A-38C4-ED46-AE10-CB01AE840072}" destId="{9BE3A252-A4D5-0D44-9677-BF372F51265F}" srcOrd="12" destOrd="0" presId="urn:microsoft.com/office/officeart/2005/8/layout/chevron2"/>
    <dgm:cxn modelId="{6175BC6E-072A-E049-98C5-CB27FB295F34}" type="presParOf" srcId="{9BE3A252-A4D5-0D44-9677-BF372F51265F}" destId="{08D58051-A8C9-7246-B3C7-2E7B2719FB21}" srcOrd="0" destOrd="0" presId="urn:microsoft.com/office/officeart/2005/8/layout/chevron2"/>
    <dgm:cxn modelId="{30C0CE94-E001-744B-AF6F-99638320805C}" type="presParOf" srcId="{9BE3A252-A4D5-0D44-9677-BF372F51265F}" destId="{8CA23437-A322-C24C-8DA8-2F59E1688E0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3B7A2F-2541-3A4A-B626-3D3173C3537D}"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8CC1A3AB-BB89-524E-BBF0-E2AA6A84A4A4}">
      <dgm:prSet phldrT="[Text]"/>
      <dgm:spPr/>
      <dgm:t>
        <a:bodyPr/>
        <a:lstStyle/>
        <a:p>
          <a:endParaRPr lang="en-US" dirty="0"/>
        </a:p>
      </dgm:t>
    </dgm:pt>
    <dgm:pt modelId="{27F0409C-56B5-EA43-A1B0-EFC90573515C}" type="parTrans" cxnId="{74832CCD-4B64-A348-B81B-067F8E7B805A}">
      <dgm:prSet/>
      <dgm:spPr/>
      <dgm:t>
        <a:bodyPr/>
        <a:lstStyle/>
        <a:p>
          <a:endParaRPr lang="en-US"/>
        </a:p>
      </dgm:t>
    </dgm:pt>
    <dgm:pt modelId="{7CEA8530-C0D9-5E48-89DB-0D430232F050}" type="sibTrans" cxnId="{74832CCD-4B64-A348-B81B-067F8E7B805A}">
      <dgm:prSet/>
      <dgm:spPr/>
      <dgm:t>
        <a:bodyPr/>
        <a:lstStyle/>
        <a:p>
          <a:endParaRPr lang="en-US"/>
        </a:p>
      </dgm:t>
    </dgm:pt>
    <dgm:pt modelId="{1314D9B6-2696-1F4F-B603-D9743DCF12C8}">
      <dgm:prSet phldrT="[Text]"/>
      <dgm:spPr/>
      <dgm:t>
        <a:bodyPr/>
        <a:lstStyle/>
        <a:p>
          <a:r>
            <a:rPr lang="en-US" dirty="0" smtClean="0"/>
            <a:t>Importance of Protein Electrostatics</a:t>
          </a:r>
          <a:endParaRPr lang="en-US" dirty="0"/>
        </a:p>
      </dgm:t>
    </dgm:pt>
    <dgm:pt modelId="{B93D8B4C-E848-7545-BA78-910F1E519E31}" type="parTrans" cxnId="{35FDCC25-F4FA-564E-A840-AF0A7580907E}">
      <dgm:prSet/>
      <dgm:spPr/>
      <dgm:t>
        <a:bodyPr/>
        <a:lstStyle/>
        <a:p>
          <a:endParaRPr lang="en-US"/>
        </a:p>
      </dgm:t>
    </dgm:pt>
    <dgm:pt modelId="{44860871-396C-EB40-8F67-7D48F076AB7D}" type="sibTrans" cxnId="{35FDCC25-F4FA-564E-A840-AF0A7580907E}">
      <dgm:prSet/>
      <dgm:spPr/>
      <dgm:t>
        <a:bodyPr/>
        <a:lstStyle/>
        <a:p>
          <a:endParaRPr lang="en-US"/>
        </a:p>
      </dgm:t>
    </dgm:pt>
    <dgm:pt modelId="{F8CF4B5C-CEC2-054D-BC6F-3FED5F96A56F}">
      <dgm:prSet phldrT="[Text]"/>
      <dgm:spPr/>
      <dgm:t>
        <a:bodyPr/>
        <a:lstStyle/>
        <a:p>
          <a:r>
            <a:rPr lang="en-US" dirty="0" smtClean="0"/>
            <a:t>Vibrational Stark Effect</a:t>
          </a:r>
          <a:endParaRPr lang="en-US" dirty="0"/>
        </a:p>
      </dgm:t>
    </dgm:pt>
    <dgm:pt modelId="{464EBF16-6FDF-C849-A35C-588AA88431BC}" type="parTrans" cxnId="{63997946-2647-BA4F-80A6-9D97310138BA}">
      <dgm:prSet/>
      <dgm:spPr/>
      <dgm:t>
        <a:bodyPr/>
        <a:lstStyle/>
        <a:p>
          <a:endParaRPr lang="en-US"/>
        </a:p>
      </dgm:t>
    </dgm:pt>
    <dgm:pt modelId="{A2F867B7-E68B-6146-88D3-09A05AC1884C}" type="sibTrans" cxnId="{63997946-2647-BA4F-80A6-9D97310138BA}">
      <dgm:prSet/>
      <dgm:spPr/>
      <dgm:t>
        <a:bodyPr/>
        <a:lstStyle/>
        <a:p>
          <a:endParaRPr lang="en-US"/>
        </a:p>
      </dgm:t>
    </dgm:pt>
    <dgm:pt modelId="{04ABF3EA-98B9-1343-BA8A-741E8FE5D3E3}">
      <dgm:prSet phldrT="[Text]"/>
      <dgm:spPr/>
      <dgm:t>
        <a:bodyPr/>
        <a:lstStyle/>
        <a:p>
          <a:endParaRPr lang="en-US" dirty="0"/>
        </a:p>
      </dgm:t>
    </dgm:pt>
    <dgm:pt modelId="{08B85967-165E-4945-995F-F2482BCAA236}" type="parTrans" cxnId="{78F46FAE-2D61-7840-88C0-89A165D38E90}">
      <dgm:prSet/>
      <dgm:spPr/>
      <dgm:t>
        <a:bodyPr/>
        <a:lstStyle/>
        <a:p>
          <a:endParaRPr lang="en-US"/>
        </a:p>
      </dgm:t>
    </dgm:pt>
    <dgm:pt modelId="{C4CB18F3-D59D-F648-86CF-E360B3E5DB9D}" type="sibTrans" cxnId="{78F46FAE-2D61-7840-88C0-89A165D38E90}">
      <dgm:prSet/>
      <dgm:spPr/>
      <dgm:t>
        <a:bodyPr/>
        <a:lstStyle/>
        <a:p>
          <a:endParaRPr lang="en-US"/>
        </a:p>
      </dgm:t>
    </dgm:pt>
    <dgm:pt modelId="{0AEC35E5-59D2-0D4C-B17A-5DAA3F09C4F9}">
      <dgm:prSet phldrT="[Text]"/>
      <dgm:spPr/>
      <dgm:t>
        <a:bodyPr/>
        <a:lstStyle/>
        <a:p>
          <a:r>
            <a:rPr lang="en-US" dirty="0" smtClean="0"/>
            <a:t>System: Rap1a Docked to </a:t>
          </a:r>
          <a:r>
            <a:rPr lang="en-US" dirty="0" err="1" smtClean="0"/>
            <a:t>RalGDS</a:t>
          </a:r>
          <a:endParaRPr lang="en-US" dirty="0"/>
        </a:p>
      </dgm:t>
    </dgm:pt>
    <dgm:pt modelId="{0EA89EAB-4263-2A41-8035-8D1D44AEEB87}" type="parTrans" cxnId="{EF038C47-0653-6647-B824-E2AB33BEF27C}">
      <dgm:prSet/>
      <dgm:spPr/>
      <dgm:t>
        <a:bodyPr/>
        <a:lstStyle/>
        <a:p>
          <a:endParaRPr lang="en-US"/>
        </a:p>
      </dgm:t>
    </dgm:pt>
    <dgm:pt modelId="{08387CF5-ED2C-0B4F-A59A-D98A8805A9B8}" type="sibTrans" cxnId="{EF038C47-0653-6647-B824-E2AB33BEF27C}">
      <dgm:prSet/>
      <dgm:spPr/>
      <dgm:t>
        <a:bodyPr/>
        <a:lstStyle/>
        <a:p>
          <a:endParaRPr lang="en-US"/>
        </a:p>
      </dgm:t>
    </dgm:pt>
    <dgm:pt modelId="{DA2F7A9B-753C-5940-9326-5575EC688B7A}">
      <dgm:prSet phldrT="[Text]"/>
      <dgm:spPr/>
      <dgm:t>
        <a:bodyPr/>
        <a:lstStyle/>
        <a:p>
          <a:endParaRPr lang="en-US" dirty="0"/>
        </a:p>
      </dgm:t>
    </dgm:pt>
    <dgm:pt modelId="{621D58D6-A318-E34E-A31C-6F45F894415D}" type="sibTrans" cxnId="{C025FFB4-AC32-7743-85D3-595C031F907C}">
      <dgm:prSet/>
      <dgm:spPr/>
      <dgm:t>
        <a:bodyPr/>
        <a:lstStyle/>
        <a:p>
          <a:endParaRPr lang="en-US"/>
        </a:p>
      </dgm:t>
    </dgm:pt>
    <dgm:pt modelId="{9A03DD03-4D84-674C-ACFC-2A02043D0D62}" type="parTrans" cxnId="{C025FFB4-AC32-7743-85D3-595C031F907C}">
      <dgm:prSet/>
      <dgm:spPr/>
      <dgm:t>
        <a:bodyPr/>
        <a:lstStyle/>
        <a:p>
          <a:endParaRPr lang="en-US"/>
        </a:p>
      </dgm:t>
    </dgm:pt>
    <dgm:pt modelId="{88A77627-0518-CE47-88D0-E49D1F489567}">
      <dgm:prSet phldrT="[Text]"/>
      <dgm:spPr/>
      <dgm:t>
        <a:bodyPr/>
        <a:lstStyle/>
        <a:p>
          <a:r>
            <a:rPr lang="en-US" dirty="0" smtClean="0"/>
            <a:t>Protein Electrostatic Fields</a:t>
          </a:r>
          <a:endParaRPr lang="en-US" dirty="0"/>
        </a:p>
      </dgm:t>
    </dgm:pt>
    <dgm:pt modelId="{602FB6F0-1A9A-8E42-87F0-AEE0704E1946}" type="parTrans" cxnId="{BFF712EA-60D1-2342-96C4-2D258CCA51ED}">
      <dgm:prSet/>
      <dgm:spPr/>
      <dgm:t>
        <a:bodyPr/>
        <a:lstStyle/>
        <a:p>
          <a:endParaRPr lang="en-US"/>
        </a:p>
      </dgm:t>
    </dgm:pt>
    <dgm:pt modelId="{74D12F5C-755E-584A-A252-8F48E1CFDF44}" type="sibTrans" cxnId="{BFF712EA-60D1-2342-96C4-2D258CCA51ED}">
      <dgm:prSet/>
      <dgm:spPr/>
      <dgm:t>
        <a:bodyPr/>
        <a:lstStyle/>
        <a:p>
          <a:endParaRPr lang="en-US"/>
        </a:p>
      </dgm:t>
    </dgm:pt>
    <dgm:pt modelId="{6115D681-DD33-2B47-AE81-F02DC89119CC}">
      <dgm:prSet phldrT="[Text]"/>
      <dgm:spPr/>
      <dgm:t>
        <a:bodyPr/>
        <a:lstStyle/>
        <a:p>
          <a:endParaRPr lang="en-US"/>
        </a:p>
      </dgm:t>
    </dgm:pt>
    <dgm:pt modelId="{6922F41B-E5BB-B249-BA05-BAF4D1D4F69C}" type="parTrans" cxnId="{4A8945CF-E8EE-5046-B088-3FB14B2B455E}">
      <dgm:prSet/>
      <dgm:spPr/>
      <dgm:t>
        <a:bodyPr/>
        <a:lstStyle/>
        <a:p>
          <a:endParaRPr lang="en-US"/>
        </a:p>
      </dgm:t>
    </dgm:pt>
    <dgm:pt modelId="{119AF196-DEF5-8647-A119-A368491EC9BE}" type="sibTrans" cxnId="{4A8945CF-E8EE-5046-B088-3FB14B2B455E}">
      <dgm:prSet/>
      <dgm:spPr/>
      <dgm:t>
        <a:bodyPr/>
        <a:lstStyle/>
        <a:p>
          <a:endParaRPr lang="en-US"/>
        </a:p>
      </dgm:t>
    </dgm:pt>
    <dgm:pt modelId="{E4A0FCB7-3E5E-9D44-A77C-6E61DF8038DB}">
      <dgm:prSet phldrT="[Text]"/>
      <dgm:spPr/>
      <dgm:t>
        <a:bodyPr/>
        <a:lstStyle/>
        <a:p>
          <a:r>
            <a:rPr lang="en-US" dirty="0" smtClean="0"/>
            <a:t>Poisson-Boltzmann </a:t>
          </a:r>
          <a:r>
            <a:rPr lang="en-US" dirty="0" err="1" smtClean="0"/>
            <a:t>vs</a:t>
          </a:r>
          <a:r>
            <a:rPr lang="en-US" dirty="0" smtClean="0"/>
            <a:t> Reaction Field Method</a:t>
          </a:r>
          <a:endParaRPr lang="en-US" dirty="0"/>
        </a:p>
      </dgm:t>
    </dgm:pt>
    <dgm:pt modelId="{AEFC92CD-461D-DD46-A518-EB02E257FD16}" type="parTrans" cxnId="{4E7C05A9-F735-FC4B-B931-D9BABD610D95}">
      <dgm:prSet/>
      <dgm:spPr/>
      <dgm:t>
        <a:bodyPr/>
        <a:lstStyle/>
        <a:p>
          <a:endParaRPr lang="en-US"/>
        </a:p>
      </dgm:t>
    </dgm:pt>
    <dgm:pt modelId="{2C80B29F-AC0F-CB49-98CF-5374A2CF54E6}" type="sibTrans" cxnId="{4E7C05A9-F735-FC4B-B931-D9BABD610D95}">
      <dgm:prSet/>
      <dgm:spPr/>
      <dgm:t>
        <a:bodyPr/>
        <a:lstStyle/>
        <a:p>
          <a:endParaRPr lang="en-US"/>
        </a:p>
      </dgm:t>
    </dgm:pt>
    <dgm:pt modelId="{2DA7DA32-E34D-5244-985C-485E375BFE93}">
      <dgm:prSet phldrT="[Text]"/>
      <dgm:spPr/>
      <dgm:t>
        <a:bodyPr/>
        <a:lstStyle/>
        <a:p>
          <a:endParaRPr lang="en-US" dirty="0"/>
        </a:p>
      </dgm:t>
    </dgm:pt>
    <dgm:pt modelId="{8131FA47-AF7F-9A40-8C15-7DA2FD1B2FD5}" type="parTrans" cxnId="{5FE8F6B8-E55F-2240-BD11-18614D99D5DF}">
      <dgm:prSet/>
      <dgm:spPr/>
      <dgm:t>
        <a:bodyPr/>
        <a:lstStyle/>
        <a:p>
          <a:endParaRPr lang="en-US"/>
        </a:p>
      </dgm:t>
    </dgm:pt>
    <dgm:pt modelId="{75355628-C2F7-FC45-AE3E-06A5BB325DA4}" type="sibTrans" cxnId="{5FE8F6B8-E55F-2240-BD11-18614D99D5DF}">
      <dgm:prSet/>
      <dgm:spPr/>
      <dgm:t>
        <a:bodyPr/>
        <a:lstStyle/>
        <a:p>
          <a:endParaRPr lang="en-US"/>
        </a:p>
      </dgm:t>
    </dgm:pt>
    <dgm:pt modelId="{1080FA8E-6D7B-0646-A13B-611FC6F92AD4}">
      <dgm:prSet phldrT="[Text]"/>
      <dgm:spPr/>
      <dgm:t>
        <a:bodyPr/>
        <a:lstStyle/>
        <a:p>
          <a:r>
            <a:rPr lang="en-US" dirty="0" smtClean="0"/>
            <a:t>Select Explicit Water</a:t>
          </a:r>
          <a:endParaRPr lang="en-US" dirty="0"/>
        </a:p>
      </dgm:t>
    </dgm:pt>
    <dgm:pt modelId="{C8C3C4D7-64BB-4D4C-BA07-ACD52B9D29B3}" type="parTrans" cxnId="{1164454C-6F4F-4448-84A6-2B6981520AD3}">
      <dgm:prSet/>
      <dgm:spPr/>
      <dgm:t>
        <a:bodyPr/>
        <a:lstStyle/>
        <a:p>
          <a:endParaRPr lang="en-US"/>
        </a:p>
      </dgm:t>
    </dgm:pt>
    <dgm:pt modelId="{C7AF20C8-DA6A-5C48-8D8A-766E61BB733A}" type="sibTrans" cxnId="{1164454C-6F4F-4448-84A6-2B6981520AD3}">
      <dgm:prSet/>
      <dgm:spPr/>
      <dgm:t>
        <a:bodyPr/>
        <a:lstStyle/>
        <a:p>
          <a:endParaRPr lang="en-US"/>
        </a:p>
      </dgm:t>
    </dgm:pt>
    <dgm:pt modelId="{7589F51F-AB80-D342-8C3F-01DDA82F8FC6}">
      <dgm:prSet phldrT="[Text]"/>
      <dgm:spPr/>
      <dgm:t>
        <a:bodyPr/>
        <a:lstStyle/>
        <a:p>
          <a:endParaRPr lang="en-US" dirty="0"/>
        </a:p>
      </dgm:t>
    </dgm:pt>
    <dgm:pt modelId="{31D7C904-167B-AD4C-9315-AA1EEE78548A}" type="parTrans" cxnId="{8FF495B6-2DE5-EA48-8EE7-A140BA0E9C87}">
      <dgm:prSet/>
      <dgm:spPr/>
      <dgm:t>
        <a:bodyPr/>
        <a:lstStyle/>
        <a:p>
          <a:endParaRPr lang="en-US"/>
        </a:p>
      </dgm:t>
    </dgm:pt>
    <dgm:pt modelId="{1075FA08-B9BB-F34A-B72D-D5F0D6A78CD6}" type="sibTrans" cxnId="{8FF495B6-2DE5-EA48-8EE7-A140BA0E9C87}">
      <dgm:prSet/>
      <dgm:spPr/>
      <dgm:t>
        <a:bodyPr/>
        <a:lstStyle/>
        <a:p>
          <a:endParaRPr lang="en-US"/>
        </a:p>
      </dgm:t>
    </dgm:pt>
    <dgm:pt modelId="{01289ACA-B2D1-6948-97A2-E2BEC88646F0}">
      <dgm:prSet phldrT="[Text]"/>
      <dgm:spPr/>
      <dgm:t>
        <a:bodyPr/>
        <a:lstStyle/>
        <a:p>
          <a:r>
            <a:rPr lang="en-US" dirty="0" smtClean="0"/>
            <a:t>Electronic Polarizability: AMOEBA</a:t>
          </a:r>
          <a:endParaRPr lang="en-US" dirty="0"/>
        </a:p>
      </dgm:t>
    </dgm:pt>
    <dgm:pt modelId="{E527D5C1-D679-5A4C-8EE1-4EC2C5E737C9}" type="parTrans" cxnId="{053C6F20-DFF3-634C-B4AC-92AADE6E90C4}">
      <dgm:prSet/>
      <dgm:spPr/>
      <dgm:t>
        <a:bodyPr/>
        <a:lstStyle/>
        <a:p>
          <a:endParaRPr lang="en-US"/>
        </a:p>
      </dgm:t>
    </dgm:pt>
    <dgm:pt modelId="{11703D89-7FAD-554A-A8B3-DCA490064530}" type="sibTrans" cxnId="{053C6F20-DFF3-634C-B4AC-92AADE6E90C4}">
      <dgm:prSet/>
      <dgm:spPr/>
      <dgm:t>
        <a:bodyPr/>
        <a:lstStyle/>
        <a:p>
          <a:endParaRPr lang="en-US"/>
        </a:p>
      </dgm:t>
    </dgm:pt>
    <dgm:pt modelId="{0ABC8424-F417-2B41-BBE7-2A831428DD7B}">
      <dgm:prSet phldrT="[Text]"/>
      <dgm:spPr/>
      <dgm:t>
        <a:bodyPr/>
        <a:lstStyle/>
        <a:p>
          <a:endParaRPr lang="en-US" dirty="0"/>
        </a:p>
      </dgm:t>
    </dgm:pt>
    <dgm:pt modelId="{5A20CD58-ACC8-8D42-ABD0-37AED05C64D1}" type="parTrans" cxnId="{9EF3AD16-1BCA-5345-93E3-2F4394A37AEA}">
      <dgm:prSet/>
      <dgm:spPr/>
      <dgm:t>
        <a:bodyPr/>
        <a:lstStyle/>
        <a:p>
          <a:endParaRPr lang="en-US"/>
        </a:p>
      </dgm:t>
    </dgm:pt>
    <dgm:pt modelId="{A1328E64-8A09-594D-9D3D-0F29456F4FD5}" type="sibTrans" cxnId="{9EF3AD16-1BCA-5345-93E3-2F4394A37AEA}">
      <dgm:prSet/>
      <dgm:spPr/>
      <dgm:t>
        <a:bodyPr/>
        <a:lstStyle/>
        <a:p>
          <a:endParaRPr lang="en-US"/>
        </a:p>
      </dgm:t>
    </dgm:pt>
    <dgm:pt modelId="{E5A1B35A-38C4-ED46-AE10-CB01AE840072}" type="pres">
      <dgm:prSet presAssocID="{F83B7A2F-2541-3A4A-B626-3D3173C3537D}" presName="linearFlow" presStyleCnt="0">
        <dgm:presLayoutVars>
          <dgm:dir/>
          <dgm:animLvl val="lvl"/>
          <dgm:resizeHandles val="exact"/>
        </dgm:presLayoutVars>
      </dgm:prSet>
      <dgm:spPr/>
      <dgm:t>
        <a:bodyPr/>
        <a:lstStyle/>
        <a:p>
          <a:endParaRPr lang="en-US"/>
        </a:p>
      </dgm:t>
    </dgm:pt>
    <dgm:pt modelId="{4740BB5B-AC92-E24D-826E-FB53870D4F2D}" type="pres">
      <dgm:prSet presAssocID="{8CC1A3AB-BB89-524E-BBF0-E2AA6A84A4A4}" presName="composite" presStyleCnt="0"/>
      <dgm:spPr/>
    </dgm:pt>
    <dgm:pt modelId="{99721F36-21A9-534C-9B7E-637A8EE471D6}" type="pres">
      <dgm:prSet presAssocID="{8CC1A3AB-BB89-524E-BBF0-E2AA6A84A4A4}" presName="parentText" presStyleLbl="alignNode1" presStyleIdx="0" presStyleCnt="7">
        <dgm:presLayoutVars>
          <dgm:chMax val="1"/>
          <dgm:bulletEnabled val="1"/>
        </dgm:presLayoutVars>
      </dgm:prSet>
      <dgm:spPr/>
      <dgm:t>
        <a:bodyPr/>
        <a:lstStyle/>
        <a:p>
          <a:endParaRPr lang="en-US"/>
        </a:p>
      </dgm:t>
    </dgm:pt>
    <dgm:pt modelId="{335F2769-B0BE-AD44-9295-30FDC90A8D02}" type="pres">
      <dgm:prSet presAssocID="{8CC1A3AB-BB89-524E-BBF0-E2AA6A84A4A4}" presName="descendantText" presStyleLbl="alignAcc1" presStyleIdx="0" presStyleCnt="7">
        <dgm:presLayoutVars>
          <dgm:bulletEnabled val="1"/>
        </dgm:presLayoutVars>
      </dgm:prSet>
      <dgm:spPr/>
      <dgm:t>
        <a:bodyPr/>
        <a:lstStyle/>
        <a:p>
          <a:endParaRPr lang="en-US"/>
        </a:p>
      </dgm:t>
    </dgm:pt>
    <dgm:pt modelId="{33E56E61-F6F6-CA4C-BA19-8BC2FB37377B}" type="pres">
      <dgm:prSet presAssocID="{7CEA8530-C0D9-5E48-89DB-0D430232F050}" presName="sp" presStyleCnt="0"/>
      <dgm:spPr/>
    </dgm:pt>
    <dgm:pt modelId="{F0E23D60-9750-5341-9304-8D0127181969}" type="pres">
      <dgm:prSet presAssocID="{DA2F7A9B-753C-5940-9326-5575EC688B7A}" presName="composite" presStyleCnt="0"/>
      <dgm:spPr/>
    </dgm:pt>
    <dgm:pt modelId="{85F784FA-C57A-AD40-AA4E-FA156BD2AD5E}" type="pres">
      <dgm:prSet presAssocID="{DA2F7A9B-753C-5940-9326-5575EC688B7A}" presName="parentText" presStyleLbl="alignNode1" presStyleIdx="1" presStyleCnt="7">
        <dgm:presLayoutVars>
          <dgm:chMax val="1"/>
          <dgm:bulletEnabled val="1"/>
        </dgm:presLayoutVars>
      </dgm:prSet>
      <dgm:spPr/>
      <dgm:t>
        <a:bodyPr/>
        <a:lstStyle/>
        <a:p>
          <a:endParaRPr lang="en-US"/>
        </a:p>
      </dgm:t>
    </dgm:pt>
    <dgm:pt modelId="{B3D58B49-CB42-C846-8325-7A4083D2C37F}" type="pres">
      <dgm:prSet presAssocID="{DA2F7A9B-753C-5940-9326-5575EC688B7A}" presName="descendantText" presStyleLbl="alignAcc1" presStyleIdx="1" presStyleCnt="7">
        <dgm:presLayoutVars>
          <dgm:bulletEnabled val="1"/>
        </dgm:presLayoutVars>
      </dgm:prSet>
      <dgm:spPr/>
      <dgm:t>
        <a:bodyPr/>
        <a:lstStyle/>
        <a:p>
          <a:endParaRPr lang="en-US"/>
        </a:p>
      </dgm:t>
    </dgm:pt>
    <dgm:pt modelId="{26FBA24D-1E59-004A-95E7-645F107F945E}" type="pres">
      <dgm:prSet presAssocID="{621D58D6-A318-E34E-A31C-6F45F894415D}" presName="sp" presStyleCnt="0"/>
      <dgm:spPr/>
    </dgm:pt>
    <dgm:pt modelId="{2A0A09A3-4F70-CD40-870A-8E067BAD3079}" type="pres">
      <dgm:prSet presAssocID="{04ABF3EA-98B9-1343-BA8A-741E8FE5D3E3}" presName="composite" presStyleCnt="0"/>
      <dgm:spPr/>
    </dgm:pt>
    <dgm:pt modelId="{8AF4A524-F52B-4440-A9F9-3A1DF4CB697A}" type="pres">
      <dgm:prSet presAssocID="{04ABF3EA-98B9-1343-BA8A-741E8FE5D3E3}" presName="parentText" presStyleLbl="alignNode1" presStyleIdx="2" presStyleCnt="7">
        <dgm:presLayoutVars>
          <dgm:chMax val="1"/>
          <dgm:bulletEnabled val="1"/>
        </dgm:presLayoutVars>
      </dgm:prSet>
      <dgm:spPr/>
      <dgm:t>
        <a:bodyPr/>
        <a:lstStyle/>
        <a:p>
          <a:endParaRPr lang="en-US"/>
        </a:p>
      </dgm:t>
    </dgm:pt>
    <dgm:pt modelId="{E0FCF20F-D4E4-D748-85DE-5D83A0162939}" type="pres">
      <dgm:prSet presAssocID="{04ABF3EA-98B9-1343-BA8A-741E8FE5D3E3}" presName="descendantText" presStyleLbl="alignAcc1" presStyleIdx="2" presStyleCnt="7">
        <dgm:presLayoutVars>
          <dgm:bulletEnabled val="1"/>
        </dgm:presLayoutVars>
      </dgm:prSet>
      <dgm:spPr/>
      <dgm:t>
        <a:bodyPr/>
        <a:lstStyle/>
        <a:p>
          <a:endParaRPr lang="en-US"/>
        </a:p>
      </dgm:t>
    </dgm:pt>
    <dgm:pt modelId="{070EAA09-E730-1B47-A320-B7B8A8D0BD8C}" type="pres">
      <dgm:prSet presAssocID="{C4CB18F3-D59D-F648-86CF-E360B3E5DB9D}" presName="sp" presStyleCnt="0"/>
      <dgm:spPr/>
    </dgm:pt>
    <dgm:pt modelId="{E24E4A4D-D183-9A4C-B6E5-1B8EA53BD8CC}" type="pres">
      <dgm:prSet presAssocID="{6115D681-DD33-2B47-AE81-F02DC89119CC}" presName="composite" presStyleCnt="0"/>
      <dgm:spPr/>
    </dgm:pt>
    <dgm:pt modelId="{2C8162BB-23EA-A74B-BA12-6F75BA0F5FB9}" type="pres">
      <dgm:prSet presAssocID="{6115D681-DD33-2B47-AE81-F02DC89119CC}" presName="parentText" presStyleLbl="alignNode1" presStyleIdx="3" presStyleCnt="7">
        <dgm:presLayoutVars>
          <dgm:chMax val="1"/>
          <dgm:bulletEnabled val="1"/>
        </dgm:presLayoutVars>
      </dgm:prSet>
      <dgm:spPr/>
      <dgm:t>
        <a:bodyPr/>
        <a:lstStyle/>
        <a:p>
          <a:endParaRPr lang="en-US"/>
        </a:p>
      </dgm:t>
    </dgm:pt>
    <dgm:pt modelId="{140D0229-ABDF-8447-8C0E-A350A3284FA5}" type="pres">
      <dgm:prSet presAssocID="{6115D681-DD33-2B47-AE81-F02DC89119CC}" presName="descendantText" presStyleLbl="alignAcc1" presStyleIdx="3" presStyleCnt="7">
        <dgm:presLayoutVars>
          <dgm:bulletEnabled val="1"/>
        </dgm:presLayoutVars>
      </dgm:prSet>
      <dgm:spPr/>
      <dgm:t>
        <a:bodyPr/>
        <a:lstStyle/>
        <a:p>
          <a:endParaRPr lang="en-US"/>
        </a:p>
      </dgm:t>
    </dgm:pt>
    <dgm:pt modelId="{A542ADEC-5BE5-3D47-8D80-6619F836D248}" type="pres">
      <dgm:prSet presAssocID="{119AF196-DEF5-8647-A119-A368491EC9BE}" presName="sp" presStyleCnt="0"/>
      <dgm:spPr/>
    </dgm:pt>
    <dgm:pt modelId="{51FB97EF-769B-3A4E-A77D-4BD28EEFE754}" type="pres">
      <dgm:prSet presAssocID="{2DA7DA32-E34D-5244-985C-485E375BFE93}" presName="composite" presStyleCnt="0"/>
      <dgm:spPr/>
    </dgm:pt>
    <dgm:pt modelId="{DF49D30E-DEAF-8246-9042-EC6102F68D86}" type="pres">
      <dgm:prSet presAssocID="{2DA7DA32-E34D-5244-985C-485E375BFE93}" presName="parentText" presStyleLbl="alignNode1" presStyleIdx="4" presStyleCnt="7" custLinFactX="8946" custLinFactNeighborX="100000">
        <dgm:presLayoutVars>
          <dgm:chMax val="1"/>
          <dgm:bulletEnabled val="1"/>
        </dgm:presLayoutVars>
      </dgm:prSet>
      <dgm:spPr/>
      <dgm:t>
        <a:bodyPr/>
        <a:lstStyle/>
        <a:p>
          <a:endParaRPr lang="en-US"/>
        </a:p>
      </dgm:t>
    </dgm:pt>
    <dgm:pt modelId="{0AFC41FA-2774-884B-9FFD-0AE0599B97BA}" type="pres">
      <dgm:prSet presAssocID="{2DA7DA32-E34D-5244-985C-485E375BFE93}" presName="descendantText" presStyleLbl="alignAcc1" presStyleIdx="4" presStyleCnt="7" custScaleX="91647" custLinFactNeighborX="4629">
        <dgm:presLayoutVars>
          <dgm:bulletEnabled val="1"/>
        </dgm:presLayoutVars>
      </dgm:prSet>
      <dgm:spPr/>
      <dgm:t>
        <a:bodyPr/>
        <a:lstStyle/>
        <a:p>
          <a:endParaRPr lang="en-US"/>
        </a:p>
      </dgm:t>
    </dgm:pt>
    <dgm:pt modelId="{789A6DB5-206C-0349-9893-B53AA289F38B}" type="pres">
      <dgm:prSet presAssocID="{75355628-C2F7-FC45-AE3E-06A5BB325DA4}" presName="sp" presStyleCnt="0"/>
      <dgm:spPr/>
    </dgm:pt>
    <dgm:pt modelId="{10B2C383-450D-8648-A2D2-600B19F1DC1A}" type="pres">
      <dgm:prSet presAssocID="{7589F51F-AB80-D342-8C3F-01DDA82F8FC6}" presName="composite" presStyleCnt="0"/>
      <dgm:spPr/>
    </dgm:pt>
    <dgm:pt modelId="{F102BF34-3D59-7649-B508-CEAC905BDB78}" type="pres">
      <dgm:prSet presAssocID="{7589F51F-AB80-D342-8C3F-01DDA82F8FC6}" presName="parentText" presStyleLbl="alignNode1" presStyleIdx="5" presStyleCnt="7" custLinFactX="8946" custLinFactNeighborX="100000">
        <dgm:presLayoutVars>
          <dgm:chMax val="1"/>
          <dgm:bulletEnabled val="1"/>
        </dgm:presLayoutVars>
      </dgm:prSet>
      <dgm:spPr/>
      <dgm:t>
        <a:bodyPr/>
        <a:lstStyle/>
        <a:p>
          <a:endParaRPr lang="en-US"/>
        </a:p>
      </dgm:t>
    </dgm:pt>
    <dgm:pt modelId="{F6DA7A15-744B-4D47-AD47-BD5CE6FB5F87}" type="pres">
      <dgm:prSet presAssocID="{7589F51F-AB80-D342-8C3F-01DDA82F8FC6}" presName="descendantText" presStyleLbl="alignAcc1" presStyleIdx="5" presStyleCnt="7" custScaleX="91647" custLinFactNeighborX="4629">
        <dgm:presLayoutVars>
          <dgm:bulletEnabled val="1"/>
        </dgm:presLayoutVars>
      </dgm:prSet>
      <dgm:spPr/>
      <dgm:t>
        <a:bodyPr/>
        <a:lstStyle/>
        <a:p>
          <a:endParaRPr lang="en-US"/>
        </a:p>
      </dgm:t>
    </dgm:pt>
    <dgm:pt modelId="{1B322A16-6F07-5E44-9AB8-BC0345B810C8}" type="pres">
      <dgm:prSet presAssocID="{1075FA08-B9BB-F34A-B72D-D5F0D6A78CD6}" presName="sp" presStyleCnt="0"/>
      <dgm:spPr/>
    </dgm:pt>
    <dgm:pt modelId="{9BE3A252-A4D5-0D44-9677-BF372F51265F}" type="pres">
      <dgm:prSet presAssocID="{0ABC8424-F417-2B41-BBE7-2A831428DD7B}" presName="composite" presStyleCnt="0"/>
      <dgm:spPr/>
    </dgm:pt>
    <dgm:pt modelId="{08D58051-A8C9-7246-B3C7-2E7B2719FB21}" type="pres">
      <dgm:prSet presAssocID="{0ABC8424-F417-2B41-BBE7-2A831428DD7B}" presName="parentText" presStyleLbl="alignNode1" presStyleIdx="6" presStyleCnt="7" custLinFactX="8946" custLinFactNeighborX="100000">
        <dgm:presLayoutVars>
          <dgm:chMax val="1"/>
          <dgm:bulletEnabled val="1"/>
        </dgm:presLayoutVars>
      </dgm:prSet>
      <dgm:spPr/>
      <dgm:t>
        <a:bodyPr/>
        <a:lstStyle/>
        <a:p>
          <a:endParaRPr lang="en-US"/>
        </a:p>
      </dgm:t>
    </dgm:pt>
    <dgm:pt modelId="{8CA23437-A322-C24C-8DA8-2F59E1688E02}" type="pres">
      <dgm:prSet presAssocID="{0ABC8424-F417-2B41-BBE7-2A831428DD7B}" presName="descendantText" presStyleLbl="alignAcc1" presStyleIdx="6" presStyleCnt="7" custScaleX="91647" custLinFactNeighborX="4629">
        <dgm:presLayoutVars>
          <dgm:bulletEnabled val="1"/>
        </dgm:presLayoutVars>
      </dgm:prSet>
      <dgm:spPr/>
      <dgm:t>
        <a:bodyPr/>
        <a:lstStyle/>
        <a:p>
          <a:endParaRPr lang="en-US"/>
        </a:p>
      </dgm:t>
    </dgm:pt>
  </dgm:ptLst>
  <dgm:cxnLst>
    <dgm:cxn modelId="{78F46FAE-2D61-7840-88C0-89A165D38E90}" srcId="{F83B7A2F-2541-3A4A-B626-3D3173C3537D}" destId="{04ABF3EA-98B9-1343-BA8A-741E8FE5D3E3}" srcOrd="2" destOrd="0" parTransId="{08B85967-165E-4945-995F-F2482BCAA236}" sibTransId="{C4CB18F3-D59D-F648-86CF-E360B3E5DB9D}"/>
    <dgm:cxn modelId="{35FDCC25-F4FA-564E-A840-AF0A7580907E}" srcId="{8CC1A3AB-BB89-524E-BBF0-E2AA6A84A4A4}" destId="{1314D9B6-2696-1F4F-B603-D9743DCF12C8}" srcOrd="0" destOrd="0" parTransId="{B93D8B4C-E848-7545-BA78-910F1E519E31}" sibTransId="{44860871-396C-EB40-8F67-7D48F076AB7D}"/>
    <dgm:cxn modelId="{08E33303-DE74-AB43-A6EB-5817F47E355D}" type="presOf" srcId="{DA2F7A9B-753C-5940-9326-5575EC688B7A}" destId="{85F784FA-C57A-AD40-AA4E-FA156BD2AD5E}" srcOrd="0" destOrd="0" presId="urn:microsoft.com/office/officeart/2005/8/layout/chevron2"/>
    <dgm:cxn modelId="{5AFD3F32-D99E-D343-8845-8A78861F4016}" type="presOf" srcId="{04ABF3EA-98B9-1343-BA8A-741E8FE5D3E3}" destId="{8AF4A524-F52B-4440-A9F9-3A1DF4CB697A}" srcOrd="0" destOrd="0" presId="urn:microsoft.com/office/officeart/2005/8/layout/chevron2"/>
    <dgm:cxn modelId="{A6123265-2E22-CE49-83D7-DCAEF06E6BAF}" type="presOf" srcId="{1080FA8E-6D7B-0646-A13B-611FC6F92AD4}" destId="{F6DA7A15-744B-4D47-AD47-BD5CE6FB5F87}" srcOrd="0" destOrd="0" presId="urn:microsoft.com/office/officeart/2005/8/layout/chevron2"/>
    <dgm:cxn modelId="{EF038C47-0653-6647-B824-E2AB33BEF27C}" srcId="{04ABF3EA-98B9-1343-BA8A-741E8FE5D3E3}" destId="{0AEC35E5-59D2-0D4C-B17A-5DAA3F09C4F9}" srcOrd="0" destOrd="0" parTransId="{0EA89EAB-4263-2A41-8035-8D1D44AEEB87}" sibTransId="{08387CF5-ED2C-0B4F-A59A-D98A8805A9B8}"/>
    <dgm:cxn modelId="{9DBD3F80-6D4A-7F43-AA0E-34C443107206}" type="presOf" srcId="{2DA7DA32-E34D-5244-985C-485E375BFE93}" destId="{DF49D30E-DEAF-8246-9042-EC6102F68D86}" srcOrd="0" destOrd="0" presId="urn:microsoft.com/office/officeart/2005/8/layout/chevron2"/>
    <dgm:cxn modelId="{665DA169-49E0-AD45-9AF3-5389FB568BA8}" type="presOf" srcId="{88A77627-0518-CE47-88D0-E49D1F489567}" destId="{140D0229-ABDF-8447-8C0E-A350A3284FA5}" srcOrd="0" destOrd="0" presId="urn:microsoft.com/office/officeart/2005/8/layout/chevron2"/>
    <dgm:cxn modelId="{053C6F20-DFF3-634C-B4AC-92AADE6E90C4}" srcId="{0ABC8424-F417-2B41-BBE7-2A831428DD7B}" destId="{01289ACA-B2D1-6948-97A2-E2BEC88646F0}" srcOrd="0" destOrd="0" parTransId="{E527D5C1-D679-5A4C-8EE1-4EC2C5E737C9}" sibTransId="{11703D89-7FAD-554A-A8B3-DCA490064530}"/>
    <dgm:cxn modelId="{1331F20B-52E7-9A43-806D-4341303B2E34}" type="presOf" srcId="{0AEC35E5-59D2-0D4C-B17A-5DAA3F09C4F9}" destId="{E0FCF20F-D4E4-D748-85DE-5D83A0162939}" srcOrd="0" destOrd="0" presId="urn:microsoft.com/office/officeart/2005/8/layout/chevron2"/>
    <dgm:cxn modelId="{4E7C05A9-F735-FC4B-B931-D9BABD610D95}" srcId="{2DA7DA32-E34D-5244-985C-485E375BFE93}" destId="{E4A0FCB7-3E5E-9D44-A77C-6E61DF8038DB}" srcOrd="0" destOrd="0" parTransId="{AEFC92CD-461D-DD46-A518-EB02E257FD16}" sibTransId="{2C80B29F-AC0F-CB49-98CF-5374A2CF54E6}"/>
    <dgm:cxn modelId="{C025FFB4-AC32-7743-85D3-595C031F907C}" srcId="{F83B7A2F-2541-3A4A-B626-3D3173C3537D}" destId="{DA2F7A9B-753C-5940-9326-5575EC688B7A}" srcOrd="1" destOrd="0" parTransId="{9A03DD03-4D84-674C-ACFC-2A02043D0D62}" sibTransId="{621D58D6-A318-E34E-A31C-6F45F894415D}"/>
    <dgm:cxn modelId="{9EF3AD16-1BCA-5345-93E3-2F4394A37AEA}" srcId="{F83B7A2F-2541-3A4A-B626-3D3173C3537D}" destId="{0ABC8424-F417-2B41-BBE7-2A831428DD7B}" srcOrd="6" destOrd="0" parTransId="{5A20CD58-ACC8-8D42-ABD0-37AED05C64D1}" sibTransId="{A1328E64-8A09-594D-9D3D-0F29456F4FD5}"/>
    <dgm:cxn modelId="{B9E5D038-9CFD-DB4F-9EE0-B8D31D2906F6}" type="presOf" srcId="{7589F51F-AB80-D342-8C3F-01DDA82F8FC6}" destId="{F102BF34-3D59-7649-B508-CEAC905BDB78}" srcOrd="0" destOrd="0" presId="urn:microsoft.com/office/officeart/2005/8/layout/chevron2"/>
    <dgm:cxn modelId="{3FDFD340-1FAA-5E4B-B3C1-0EF827C9A84E}" type="presOf" srcId="{E4A0FCB7-3E5E-9D44-A77C-6E61DF8038DB}" destId="{0AFC41FA-2774-884B-9FFD-0AE0599B97BA}" srcOrd="0" destOrd="0" presId="urn:microsoft.com/office/officeart/2005/8/layout/chevron2"/>
    <dgm:cxn modelId="{63997946-2647-BA4F-80A6-9D97310138BA}" srcId="{DA2F7A9B-753C-5940-9326-5575EC688B7A}" destId="{F8CF4B5C-CEC2-054D-BC6F-3FED5F96A56F}" srcOrd="0" destOrd="0" parTransId="{464EBF16-6FDF-C849-A35C-588AA88431BC}" sibTransId="{A2F867B7-E68B-6146-88D3-09A05AC1884C}"/>
    <dgm:cxn modelId="{BFF712EA-60D1-2342-96C4-2D258CCA51ED}" srcId="{6115D681-DD33-2B47-AE81-F02DC89119CC}" destId="{88A77627-0518-CE47-88D0-E49D1F489567}" srcOrd="0" destOrd="0" parTransId="{602FB6F0-1A9A-8E42-87F0-AEE0704E1946}" sibTransId="{74D12F5C-755E-584A-A252-8F48E1CFDF44}"/>
    <dgm:cxn modelId="{54F7AD3D-8813-1345-9E11-3EA2158FD617}" type="presOf" srcId="{8CC1A3AB-BB89-524E-BBF0-E2AA6A84A4A4}" destId="{99721F36-21A9-534C-9B7E-637A8EE471D6}" srcOrd="0" destOrd="0" presId="urn:microsoft.com/office/officeart/2005/8/layout/chevron2"/>
    <dgm:cxn modelId="{22BA7322-7331-8949-B61C-1C47E979AC39}" type="presOf" srcId="{0ABC8424-F417-2B41-BBE7-2A831428DD7B}" destId="{08D58051-A8C9-7246-B3C7-2E7B2719FB21}" srcOrd="0" destOrd="0" presId="urn:microsoft.com/office/officeart/2005/8/layout/chevron2"/>
    <dgm:cxn modelId="{CA62B780-324E-3349-9F04-C205CA6E77F4}" type="presOf" srcId="{F8CF4B5C-CEC2-054D-BC6F-3FED5F96A56F}" destId="{B3D58B49-CB42-C846-8325-7A4083D2C37F}" srcOrd="0" destOrd="0" presId="urn:microsoft.com/office/officeart/2005/8/layout/chevron2"/>
    <dgm:cxn modelId="{74832CCD-4B64-A348-B81B-067F8E7B805A}" srcId="{F83B7A2F-2541-3A4A-B626-3D3173C3537D}" destId="{8CC1A3AB-BB89-524E-BBF0-E2AA6A84A4A4}" srcOrd="0" destOrd="0" parTransId="{27F0409C-56B5-EA43-A1B0-EFC90573515C}" sibTransId="{7CEA8530-C0D9-5E48-89DB-0D430232F050}"/>
    <dgm:cxn modelId="{159BBCA4-0967-2745-A936-46D6CAAE69EB}" type="presOf" srcId="{01289ACA-B2D1-6948-97A2-E2BEC88646F0}" destId="{8CA23437-A322-C24C-8DA8-2F59E1688E02}" srcOrd="0" destOrd="0" presId="urn:microsoft.com/office/officeart/2005/8/layout/chevron2"/>
    <dgm:cxn modelId="{8FF495B6-2DE5-EA48-8EE7-A140BA0E9C87}" srcId="{F83B7A2F-2541-3A4A-B626-3D3173C3537D}" destId="{7589F51F-AB80-D342-8C3F-01DDA82F8FC6}" srcOrd="5" destOrd="0" parTransId="{31D7C904-167B-AD4C-9315-AA1EEE78548A}" sibTransId="{1075FA08-B9BB-F34A-B72D-D5F0D6A78CD6}"/>
    <dgm:cxn modelId="{4A8945CF-E8EE-5046-B088-3FB14B2B455E}" srcId="{F83B7A2F-2541-3A4A-B626-3D3173C3537D}" destId="{6115D681-DD33-2B47-AE81-F02DC89119CC}" srcOrd="3" destOrd="0" parTransId="{6922F41B-E5BB-B249-BA05-BAF4D1D4F69C}" sibTransId="{119AF196-DEF5-8647-A119-A368491EC9BE}"/>
    <dgm:cxn modelId="{93B86A86-D8D7-2A47-9306-B16E271B1F7A}" type="presOf" srcId="{F83B7A2F-2541-3A4A-B626-3D3173C3537D}" destId="{E5A1B35A-38C4-ED46-AE10-CB01AE840072}" srcOrd="0" destOrd="0" presId="urn:microsoft.com/office/officeart/2005/8/layout/chevron2"/>
    <dgm:cxn modelId="{A22C2E40-EB9C-F041-B13D-E76694EF58CB}" type="presOf" srcId="{1314D9B6-2696-1F4F-B603-D9743DCF12C8}" destId="{335F2769-B0BE-AD44-9295-30FDC90A8D02}" srcOrd="0" destOrd="0" presId="urn:microsoft.com/office/officeart/2005/8/layout/chevron2"/>
    <dgm:cxn modelId="{1164454C-6F4F-4448-84A6-2B6981520AD3}" srcId="{7589F51F-AB80-D342-8C3F-01DDA82F8FC6}" destId="{1080FA8E-6D7B-0646-A13B-611FC6F92AD4}" srcOrd="0" destOrd="0" parTransId="{C8C3C4D7-64BB-4D4C-BA07-ACD52B9D29B3}" sibTransId="{C7AF20C8-DA6A-5C48-8D8A-766E61BB733A}"/>
    <dgm:cxn modelId="{5FE8F6B8-E55F-2240-BD11-18614D99D5DF}" srcId="{F83B7A2F-2541-3A4A-B626-3D3173C3537D}" destId="{2DA7DA32-E34D-5244-985C-485E375BFE93}" srcOrd="4" destOrd="0" parTransId="{8131FA47-AF7F-9A40-8C15-7DA2FD1B2FD5}" sibTransId="{75355628-C2F7-FC45-AE3E-06A5BB325DA4}"/>
    <dgm:cxn modelId="{1C3115EC-7D43-6C42-8FB5-03A7DF196D04}" type="presOf" srcId="{6115D681-DD33-2B47-AE81-F02DC89119CC}" destId="{2C8162BB-23EA-A74B-BA12-6F75BA0F5FB9}" srcOrd="0" destOrd="0" presId="urn:microsoft.com/office/officeart/2005/8/layout/chevron2"/>
    <dgm:cxn modelId="{3CB9CE0B-3196-D346-B932-968404B58A8D}" type="presParOf" srcId="{E5A1B35A-38C4-ED46-AE10-CB01AE840072}" destId="{4740BB5B-AC92-E24D-826E-FB53870D4F2D}" srcOrd="0" destOrd="0" presId="urn:microsoft.com/office/officeart/2005/8/layout/chevron2"/>
    <dgm:cxn modelId="{C06DD641-336C-3E47-8FEF-5FA8EC5EDA51}" type="presParOf" srcId="{4740BB5B-AC92-E24D-826E-FB53870D4F2D}" destId="{99721F36-21A9-534C-9B7E-637A8EE471D6}" srcOrd="0" destOrd="0" presId="urn:microsoft.com/office/officeart/2005/8/layout/chevron2"/>
    <dgm:cxn modelId="{C4D097EB-56A0-D745-8D4D-5D12BAA93290}" type="presParOf" srcId="{4740BB5B-AC92-E24D-826E-FB53870D4F2D}" destId="{335F2769-B0BE-AD44-9295-30FDC90A8D02}" srcOrd="1" destOrd="0" presId="urn:microsoft.com/office/officeart/2005/8/layout/chevron2"/>
    <dgm:cxn modelId="{A99A0F09-44A8-E64D-8616-6F3AD6AD14E0}" type="presParOf" srcId="{E5A1B35A-38C4-ED46-AE10-CB01AE840072}" destId="{33E56E61-F6F6-CA4C-BA19-8BC2FB37377B}" srcOrd="1" destOrd="0" presId="urn:microsoft.com/office/officeart/2005/8/layout/chevron2"/>
    <dgm:cxn modelId="{BA038B36-8354-DE4C-BCA8-11153D6DB53F}" type="presParOf" srcId="{E5A1B35A-38C4-ED46-AE10-CB01AE840072}" destId="{F0E23D60-9750-5341-9304-8D0127181969}" srcOrd="2" destOrd="0" presId="urn:microsoft.com/office/officeart/2005/8/layout/chevron2"/>
    <dgm:cxn modelId="{543599DD-2AF1-7745-99BD-482FF36B8E68}" type="presParOf" srcId="{F0E23D60-9750-5341-9304-8D0127181969}" destId="{85F784FA-C57A-AD40-AA4E-FA156BD2AD5E}" srcOrd="0" destOrd="0" presId="urn:microsoft.com/office/officeart/2005/8/layout/chevron2"/>
    <dgm:cxn modelId="{DA413FC6-206E-B04F-8580-699B3CC37DBD}" type="presParOf" srcId="{F0E23D60-9750-5341-9304-8D0127181969}" destId="{B3D58B49-CB42-C846-8325-7A4083D2C37F}" srcOrd="1" destOrd="0" presId="urn:microsoft.com/office/officeart/2005/8/layout/chevron2"/>
    <dgm:cxn modelId="{B18E0741-DF0D-AB45-ADE4-517F9A87D542}" type="presParOf" srcId="{E5A1B35A-38C4-ED46-AE10-CB01AE840072}" destId="{26FBA24D-1E59-004A-95E7-645F107F945E}" srcOrd="3" destOrd="0" presId="urn:microsoft.com/office/officeart/2005/8/layout/chevron2"/>
    <dgm:cxn modelId="{AEBB582A-C6AD-EC43-9B1B-51DE120ECCBE}" type="presParOf" srcId="{E5A1B35A-38C4-ED46-AE10-CB01AE840072}" destId="{2A0A09A3-4F70-CD40-870A-8E067BAD3079}" srcOrd="4" destOrd="0" presId="urn:microsoft.com/office/officeart/2005/8/layout/chevron2"/>
    <dgm:cxn modelId="{E87E06F7-FB53-6E45-870A-08C9B53E85BA}" type="presParOf" srcId="{2A0A09A3-4F70-CD40-870A-8E067BAD3079}" destId="{8AF4A524-F52B-4440-A9F9-3A1DF4CB697A}" srcOrd="0" destOrd="0" presId="urn:microsoft.com/office/officeart/2005/8/layout/chevron2"/>
    <dgm:cxn modelId="{2A9E9FF4-3688-7948-9CCD-3BF7A278B3C5}" type="presParOf" srcId="{2A0A09A3-4F70-CD40-870A-8E067BAD3079}" destId="{E0FCF20F-D4E4-D748-85DE-5D83A0162939}" srcOrd="1" destOrd="0" presId="urn:microsoft.com/office/officeart/2005/8/layout/chevron2"/>
    <dgm:cxn modelId="{8DB08C63-D97A-7448-996A-6E23F355664D}" type="presParOf" srcId="{E5A1B35A-38C4-ED46-AE10-CB01AE840072}" destId="{070EAA09-E730-1B47-A320-B7B8A8D0BD8C}" srcOrd="5" destOrd="0" presId="urn:microsoft.com/office/officeart/2005/8/layout/chevron2"/>
    <dgm:cxn modelId="{C44D30B5-DBA6-1D48-B506-317BEFB730EE}" type="presParOf" srcId="{E5A1B35A-38C4-ED46-AE10-CB01AE840072}" destId="{E24E4A4D-D183-9A4C-B6E5-1B8EA53BD8CC}" srcOrd="6" destOrd="0" presId="urn:microsoft.com/office/officeart/2005/8/layout/chevron2"/>
    <dgm:cxn modelId="{895F9370-1CB4-3644-8430-657ADAA10389}" type="presParOf" srcId="{E24E4A4D-D183-9A4C-B6E5-1B8EA53BD8CC}" destId="{2C8162BB-23EA-A74B-BA12-6F75BA0F5FB9}" srcOrd="0" destOrd="0" presId="urn:microsoft.com/office/officeart/2005/8/layout/chevron2"/>
    <dgm:cxn modelId="{2795E74F-8E66-084F-A112-BD4B5D38F8B0}" type="presParOf" srcId="{E24E4A4D-D183-9A4C-B6E5-1B8EA53BD8CC}" destId="{140D0229-ABDF-8447-8C0E-A350A3284FA5}" srcOrd="1" destOrd="0" presId="urn:microsoft.com/office/officeart/2005/8/layout/chevron2"/>
    <dgm:cxn modelId="{6D772290-D2B5-B349-9E2E-6792A04CAF68}" type="presParOf" srcId="{E5A1B35A-38C4-ED46-AE10-CB01AE840072}" destId="{A542ADEC-5BE5-3D47-8D80-6619F836D248}" srcOrd="7" destOrd="0" presId="urn:microsoft.com/office/officeart/2005/8/layout/chevron2"/>
    <dgm:cxn modelId="{656420EB-090C-3748-82BA-DCED16E23431}" type="presParOf" srcId="{E5A1B35A-38C4-ED46-AE10-CB01AE840072}" destId="{51FB97EF-769B-3A4E-A77D-4BD28EEFE754}" srcOrd="8" destOrd="0" presId="urn:microsoft.com/office/officeart/2005/8/layout/chevron2"/>
    <dgm:cxn modelId="{1B339F03-EB59-AF44-BFF4-092D6BC789C2}" type="presParOf" srcId="{51FB97EF-769B-3A4E-A77D-4BD28EEFE754}" destId="{DF49D30E-DEAF-8246-9042-EC6102F68D86}" srcOrd="0" destOrd="0" presId="urn:microsoft.com/office/officeart/2005/8/layout/chevron2"/>
    <dgm:cxn modelId="{B66428B5-A381-2345-8116-F199BDC6F901}" type="presParOf" srcId="{51FB97EF-769B-3A4E-A77D-4BD28EEFE754}" destId="{0AFC41FA-2774-884B-9FFD-0AE0599B97BA}" srcOrd="1" destOrd="0" presId="urn:microsoft.com/office/officeart/2005/8/layout/chevron2"/>
    <dgm:cxn modelId="{7741C67F-1286-9B49-8B26-546C02126A87}" type="presParOf" srcId="{E5A1B35A-38C4-ED46-AE10-CB01AE840072}" destId="{789A6DB5-206C-0349-9893-B53AA289F38B}" srcOrd="9" destOrd="0" presId="urn:microsoft.com/office/officeart/2005/8/layout/chevron2"/>
    <dgm:cxn modelId="{3456B76E-F7FA-764B-8925-0D4CA822D090}" type="presParOf" srcId="{E5A1B35A-38C4-ED46-AE10-CB01AE840072}" destId="{10B2C383-450D-8648-A2D2-600B19F1DC1A}" srcOrd="10" destOrd="0" presId="urn:microsoft.com/office/officeart/2005/8/layout/chevron2"/>
    <dgm:cxn modelId="{F0A47319-3956-674B-BC1A-8A0ADCDEA397}" type="presParOf" srcId="{10B2C383-450D-8648-A2D2-600B19F1DC1A}" destId="{F102BF34-3D59-7649-B508-CEAC905BDB78}" srcOrd="0" destOrd="0" presId="urn:microsoft.com/office/officeart/2005/8/layout/chevron2"/>
    <dgm:cxn modelId="{CC6B9B8F-6C26-8D4A-BA85-A4ADEA34154D}" type="presParOf" srcId="{10B2C383-450D-8648-A2D2-600B19F1DC1A}" destId="{F6DA7A15-744B-4D47-AD47-BD5CE6FB5F87}" srcOrd="1" destOrd="0" presId="urn:microsoft.com/office/officeart/2005/8/layout/chevron2"/>
    <dgm:cxn modelId="{D0F4E252-C27E-0949-B1DF-09EDBE484FA1}" type="presParOf" srcId="{E5A1B35A-38C4-ED46-AE10-CB01AE840072}" destId="{1B322A16-6F07-5E44-9AB8-BC0345B810C8}" srcOrd="11" destOrd="0" presId="urn:microsoft.com/office/officeart/2005/8/layout/chevron2"/>
    <dgm:cxn modelId="{53AD48D2-744F-3E42-A226-D5B66867EC65}" type="presParOf" srcId="{E5A1B35A-38C4-ED46-AE10-CB01AE840072}" destId="{9BE3A252-A4D5-0D44-9677-BF372F51265F}" srcOrd="12" destOrd="0" presId="urn:microsoft.com/office/officeart/2005/8/layout/chevron2"/>
    <dgm:cxn modelId="{B5010932-A4C5-C845-8764-3A3C7A3B6C1B}" type="presParOf" srcId="{9BE3A252-A4D5-0D44-9677-BF372F51265F}" destId="{08D58051-A8C9-7246-B3C7-2E7B2719FB21}" srcOrd="0" destOrd="0" presId="urn:microsoft.com/office/officeart/2005/8/layout/chevron2"/>
    <dgm:cxn modelId="{01E88C6F-E601-C249-9A7A-DB8E329FFB70}" type="presParOf" srcId="{9BE3A252-A4D5-0D44-9677-BF372F51265F}" destId="{8CA23437-A322-C24C-8DA8-2F59E1688E0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3B7A2F-2541-3A4A-B626-3D3173C3537D}"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8CC1A3AB-BB89-524E-BBF0-E2AA6A84A4A4}">
      <dgm:prSet phldrT="[Text]"/>
      <dgm:spPr/>
      <dgm:t>
        <a:bodyPr/>
        <a:lstStyle/>
        <a:p>
          <a:endParaRPr lang="en-US" dirty="0"/>
        </a:p>
      </dgm:t>
    </dgm:pt>
    <dgm:pt modelId="{27F0409C-56B5-EA43-A1B0-EFC90573515C}" type="parTrans" cxnId="{74832CCD-4B64-A348-B81B-067F8E7B805A}">
      <dgm:prSet/>
      <dgm:spPr/>
      <dgm:t>
        <a:bodyPr/>
        <a:lstStyle/>
        <a:p>
          <a:endParaRPr lang="en-US"/>
        </a:p>
      </dgm:t>
    </dgm:pt>
    <dgm:pt modelId="{7CEA8530-C0D9-5E48-89DB-0D430232F050}" type="sibTrans" cxnId="{74832CCD-4B64-A348-B81B-067F8E7B805A}">
      <dgm:prSet/>
      <dgm:spPr/>
      <dgm:t>
        <a:bodyPr/>
        <a:lstStyle/>
        <a:p>
          <a:endParaRPr lang="en-US"/>
        </a:p>
      </dgm:t>
    </dgm:pt>
    <dgm:pt modelId="{1314D9B6-2696-1F4F-B603-D9743DCF12C8}">
      <dgm:prSet phldrT="[Text]"/>
      <dgm:spPr/>
      <dgm:t>
        <a:bodyPr/>
        <a:lstStyle/>
        <a:p>
          <a:r>
            <a:rPr lang="en-US" dirty="0" smtClean="0"/>
            <a:t>Importance of Protein Electrostatics</a:t>
          </a:r>
          <a:endParaRPr lang="en-US" dirty="0"/>
        </a:p>
      </dgm:t>
    </dgm:pt>
    <dgm:pt modelId="{B93D8B4C-E848-7545-BA78-910F1E519E31}" type="parTrans" cxnId="{35FDCC25-F4FA-564E-A840-AF0A7580907E}">
      <dgm:prSet/>
      <dgm:spPr/>
      <dgm:t>
        <a:bodyPr/>
        <a:lstStyle/>
        <a:p>
          <a:endParaRPr lang="en-US"/>
        </a:p>
      </dgm:t>
    </dgm:pt>
    <dgm:pt modelId="{44860871-396C-EB40-8F67-7D48F076AB7D}" type="sibTrans" cxnId="{35FDCC25-F4FA-564E-A840-AF0A7580907E}">
      <dgm:prSet/>
      <dgm:spPr/>
      <dgm:t>
        <a:bodyPr/>
        <a:lstStyle/>
        <a:p>
          <a:endParaRPr lang="en-US"/>
        </a:p>
      </dgm:t>
    </dgm:pt>
    <dgm:pt modelId="{F8CF4B5C-CEC2-054D-BC6F-3FED5F96A56F}">
      <dgm:prSet phldrT="[Text]"/>
      <dgm:spPr/>
      <dgm:t>
        <a:bodyPr/>
        <a:lstStyle/>
        <a:p>
          <a:r>
            <a:rPr lang="en-US" dirty="0" smtClean="0"/>
            <a:t>Vibrational Stark Effect</a:t>
          </a:r>
          <a:endParaRPr lang="en-US" dirty="0"/>
        </a:p>
      </dgm:t>
    </dgm:pt>
    <dgm:pt modelId="{464EBF16-6FDF-C849-A35C-588AA88431BC}" type="parTrans" cxnId="{63997946-2647-BA4F-80A6-9D97310138BA}">
      <dgm:prSet/>
      <dgm:spPr/>
      <dgm:t>
        <a:bodyPr/>
        <a:lstStyle/>
        <a:p>
          <a:endParaRPr lang="en-US"/>
        </a:p>
      </dgm:t>
    </dgm:pt>
    <dgm:pt modelId="{A2F867B7-E68B-6146-88D3-09A05AC1884C}" type="sibTrans" cxnId="{63997946-2647-BA4F-80A6-9D97310138BA}">
      <dgm:prSet/>
      <dgm:spPr/>
      <dgm:t>
        <a:bodyPr/>
        <a:lstStyle/>
        <a:p>
          <a:endParaRPr lang="en-US"/>
        </a:p>
      </dgm:t>
    </dgm:pt>
    <dgm:pt modelId="{04ABF3EA-98B9-1343-BA8A-741E8FE5D3E3}">
      <dgm:prSet phldrT="[Text]"/>
      <dgm:spPr/>
      <dgm:t>
        <a:bodyPr/>
        <a:lstStyle/>
        <a:p>
          <a:endParaRPr lang="en-US" dirty="0"/>
        </a:p>
      </dgm:t>
    </dgm:pt>
    <dgm:pt modelId="{08B85967-165E-4945-995F-F2482BCAA236}" type="parTrans" cxnId="{78F46FAE-2D61-7840-88C0-89A165D38E90}">
      <dgm:prSet/>
      <dgm:spPr/>
      <dgm:t>
        <a:bodyPr/>
        <a:lstStyle/>
        <a:p>
          <a:endParaRPr lang="en-US"/>
        </a:p>
      </dgm:t>
    </dgm:pt>
    <dgm:pt modelId="{C4CB18F3-D59D-F648-86CF-E360B3E5DB9D}" type="sibTrans" cxnId="{78F46FAE-2D61-7840-88C0-89A165D38E90}">
      <dgm:prSet/>
      <dgm:spPr/>
      <dgm:t>
        <a:bodyPr/>
        <a:lstStyle/>
        <a:p>
          <a:endParaRPr lang="en-US"/>
        </a:p>
      </dgm:t>
    </dgm:pt>
    <dgm:pt modelId="{0AEC35E5-59D2-0D4C-B17A-5DAA3F09C4F9}">
      <dgm:prSet phldrT="[Text]"/>
      <dgm:spPr/>
      <dgm:t>
        <a:bodyPr/>
        <a:lstStyle/>
        <a:p>
          <a:r>
            <a:rPr lang="en-US" dirty="0" smtClean="0"/>
            <a:t>System: Rap1a Docked to </a:t>
          </a:r>
          <a:r>
            <a:rPr lang="en-US" dirty="0" err="1" smtClean="0"/>
            <a:t>RalGDS</a:t>
          </a:r>
          <a:endParaRPr lang="en-US" dirty="0"/>
        </a:p>
      </dgm:t>
    </dgm:pt>
    <dgm:pt modelId="{0EA89EAB-4263-2A41-8035-8D1D44AEEB87}" type="parTrans" cxnId="{EF038C47-0653-6647-B824-E2AB33BEF27C}">
      <dgm:prSet/>
      <dgm:spPr/>
      <dgm:t>
        <a:bodyPr/>
        <a:lstStyle/>
        <a:p>
          <a:endParaRPr lang="en-US"/>
        </a:p>
      </dgm:t>
    </dgm:pt>
    <dgm:pt modelId="{08387CF5-ED2C-0B4F-A59A-D98A8805A9B8}" type="sibTrans" cxnId="{EF038C47-0653-6647-B824-E2AB33BEF27C}">
      <dgm:prSet/>
      <dgm:spPr/>
      <dgm:t>
        <a:bodyPr/>
        <a:lstStyle/>
        <a:p>
          <a:endParaRPr lang="en-US"/>
        </a:p>
      </dgm:t>
    </dgm:pt>
    <dgm:pt modelId="{DA2F7A9B-753C-5940-9326-5575EC688B7A}">
      <dgm:prSet phldrT="[Text]"/>
      <dgm:spPr/>
      <dgm:t>
        <a:bodyPr/>
        <a:lstStyle/>
        <a:p>
          <a:endParaRPr lang="en-US" dirty="0"/>
        </a:p>
      </dgm:t>
    </dgm:pt>
    <dgm:pt modelId="{621D58D6-A318-E34E-A31C-6F45F894415D}" type="sibTrans" cxnId="{C025FFB4-AC32-7743-85D3-595C031F907C}">
      <dgm:prSet/>
      <dgm:spPr/>
      <dgm:t>
        <a:bodyPr/>
        <a:lstStyle/>
        <a:p>
          <a:endParaRPr lang="en-US"/>
        </a:p>
      </dgm:t>
    </dgm:pt>
    <dgm:pt modelId="{9A03DD03-4D84-674C-ACFC-2A02043D0D62}" type="parTrans" cxnId="{C025FFB4-AC32-7743-85D3-595C031F907C}">
      <dgm:prSet/>
      <dgm:spPr/>
      <dgm:t>
        <a:bodyPr/>
        <a:lstStyle/>
        <a:p>
          <a:endParaRPr lang="en-US"/>
        </a:p>
      </dgm:t>
    </dgm:pt>
    <dgm:pt modelId="{88A77627-0518-CE47-88D0-E49D1F489567}">
      <dgm:prSet phldrT="[Text]"/>
      <dgm:spPr/>
      <dgm:t>
        <a:bodyPr/>
        <a:lstStyle/>
        <a:p>
          <a:r>
            <a:rPr lang="en-US" dirty="0" smtClean="0"/>
            <a:t>Protein Electrostatic Fields</a:t>
          </a:r>
          <a:endParaRPr lang="en-US" dirty="0"/>
        </a:p>
      </dgm:t>
    </dgm:pt>
    <dgm:pt modelId="{602FB6F0-1A9A-8E42-87F0-AEE0704E1946}" type="parTrans" cxnId="{BFF712EA-60D1-2342-96C4-2D258CCA51ED}">
      <dgm:prSet/>
      <dgm:spPr/>
      <dgm:t>
        <a:bodyPr/>
        <a:lstStyle/>
        <a:p>
          <a:endParaRPr lang="en-US"/>
        </a:p>
      </dgm:t>
    </dgm:pt>
    <dgm:pt modelId="{74D12F5C-755E-584A-A252-8F48E1CFDF44}" type="sibTrans" cxnId="{BFF712EA-60D1-2342-96C4-2D258CCA51ED}">
      <dgm:prSet/>
      <dgm:spPr/>
      <dgm:t>
        <a:bodyPr/>
        <a:lstStyle/>
        <a:p>
          <a:endParaRPr lang="en-US"/>
        </a:p>
      </dgm:t>
    </dgm:pt>
    <dgm:pt modelId="{6115D681-DD33-2B47-AE81-F02DC89119CC}">
      <dgm:prSet phldrT="[Text]"/>
      <dgm:spPr/>
      <dgm:t>
        <a:bodyPr/>
        <a:lstStyle/>
        <a:p>
          <a:endParaRPr lang="en-US"/>
        </a:p>
      </dgm:t>
    </dgm:pt>
    <dgm:pt modelId="{6922F41B-E5BB-B249-BA05-BAF4D1D4F69C}" type="parTrans" cxnId="{4A8945CF-E8EE-5046-B088-3FB14B2B455E}">
      <dgm:prSet/>
      <dgm:spPr/>
      <dgm:t>
        <a:bodyPr/>
        <a:lstStyle/>
        <a:p>
          <a:endParaRPr lang="en-US"/>
        </a:p>
      </dgm:t>
    </dgm:pt>
    <dgm:pt modelId="{119AF196-DEF5-8647-A119-A368491EC9BE}" type="sibTrans" cxnId="{4A8945CF-E8EE-5046-B088-3FB14B2B455E}">
      <dgm:prSet/>
      <dgm:spPr/>
      <dgm:t>
        <a:bodyPr/>
        <a:lstStyle/>
        <a:p>
          <a:endParaRPr lang="en-US"/>
        </a:p>
      </dgm:t>
    </dgm:pt>
    <dgm:pt modelId="{E4A0FCB7-3E5E-9D44-A77C-6E61DF8038DB}">
      <dgm:prSet phldrT="[Text]"/>
      <dgm:spPr/>
      <dgm:t>
        <a:bodyPr/>
        <a:lstStyle/>
        <a:p>
          <a:r>
            <a:rPr lang="en-US" dirty="0" smtClean="0"/>
            <a:t>Poisson-Boltzmann </a:t>
          </a:r>
          <a:r>
            <a:rPr lang="en-US" dirty="0" err="1" smtClean="0"/>
            <a:t>vs</a:t>
          </a:r>
          <a:r>
            <a:rPr lang="en-US" dirty="0" smtClean="0"/>
            <a:t> Reaction Field Method</a:t>
          </a:r>
          <a:endParaRPr lang="en-US" dirty="0"/>
        </a:p>
      </dgm:t>
    </dgm:pt>
    <dgm:pt modelId="{AEFC92CD-461D-DD46-A518-EB02E257FD16}" type="parTrans" cxnId="{4E7C05A9-F735-FC4B-B931-D9BABD610D95}">
      <dgm:prSet/>
      <dgm:spPr/>
      <dgm:t>
        <a:bodyPr/>
        <a:lstStyle/>
        <a:p>
          <a:endParaRPr lang="en-US"/>
        </a:p>
      </dgm:t>
    </dgm:pt>
    <dgm:pt modelId="{2C80B29F-AC0F-CB49-98CF-5374A2CF54E6}" type="sibTrans" cxnId="{4E7C05A9-F735-FC4B-B931-D9BABD610D95}">
      <dgm:prSet/>
      <dgm:spPr/>
      <dgm:t>
        <a:bodyPr/>
        <a:lstStyle/>
        <a:p>
          <a:endParaRPr lang="en-US"/>
        </a:p>
      </dgm:t>
    </dgm:pt>
    <dgm:pt modelId="{2DA7DA32-E34D-5244-985C-485E375BFE93}">
      <dgm:prSet phldrT="[Text]"/>
      <dgm:spPr/>
      <dgm:t>
        <a:bodyPr/>
        <a:lstStyle/>
        <a:p>
          <a:endParaRPr lang="en-US" dirty="0"/>
        </a:p>
      </dgm:t>
    </dgm:pt>
    <dgm:pt modelId="{8131FA47-AF7F-9A40-8C15-7DA2FD1B2FD5}" type="parTrans" cxnId="{5FE8F6B8-E55F-2240-BD11-18614D99D5DF}">
      <dgm:prSet/>
      <dgm:spPr/>
      <dgm:t>
        <a:bodyPr/>
        <a:lstStyle/>
        <a:p>
          <a:endParaRPr lang="en-US"/>
        </a:p>
      </dgm:t>
    </dgm:pt>
    <dgm:pt modelId="{75355628-C2F7-FC45-AE3E-06A5BB325DA4}" type="sibTrans" cxnId="{5FE8F6B8-E55F-2240-BD11-18614D99D5DF}">
      <dgm:prSet/>
      <dgm:spPr/>
      <dgm:t>
        <a:bodyPr/>
        <a:lstStyle/>
        <a:p>
          <a:endParaRPr lang="en-US"/>
        </a:p>
      </dgm:t>
    </dgm:pt>
    <dgm:pt modelId="{1080FA8E-6D7B-0646-A13B-611FC6F92AD4}">
      <dgm:prSet phldrT="[Text]"/>
      <dgm:spPr/>
      <dgm:t>
        <a:bodyPr/>
        <a:lstStyle/>
        <a:p>
          <a:r>
            <a:rPr lang="en-US" dirty="0" smtClean="0"/>
            <a:t>Select Explicit Water</a:t>
          </a:r>
          <a:endParaRPr lang="en-US" dirty="0"/>
        </a:p>
      </dgm:t>
    </dgm:pt>
    <dgm:pt modelId="{C8C3C4D7-64BB-4D4C-BA07-ACD52B9D29B3}" type="parTrans" cxnId="{1164454C-6F4F-4448-84A6-2B6981520AD3}">
      <dgm:prSet/>
      <dgm:spPr/>
      <dgm:t>
        <a:bodyPr/>
        <a:lstStyle/>
        <a:p>
          <a:endParaRPr lang="en-US"/>
        </a:p>
      </dgm:t>
    </dgm:pt>
    <dgm:pt modelId="{C7AF20C8-DA6A-5C48-8D8A-766E61BB733A}" type="sibTrans" cxnId="{1164454C-6F4F-4448-84A6-2B6981520AD3}">
      <dgm:prSet/>
      <dgm:spPr/>
      <dgm:t>
        <a:bodyPr/>
        <a:lstStyle/>
        <a:p>
          <a:endParaRPr lang="en-US"/>
        </a:p>
      </dgm:t>
    </dgm:pt>
    <dgm:pt modelId="{7589F51F-AB80-D342-8C3F-01DDA82F8FC6}">
      <dgm:prSet phldrT="[Text]"/>
      <dgm:spPr/>
      <dgm:t>
        <a:bodyPr/>
        <a:lstStyle/>
        <a:p>
          <a:endParaRPr lang="en-US" dirty="0"/>
        </a:p>
      </dgm:t>
    </dgm:pt>
    <dgm:pt modelId="{31D7C904-167B-AD4C-9315-AA1EEE78548A}" type="parTrans" cxnId="{8FF495B6-2DE5-EA48-8EE7-A140BA0E9C87}">
      <dgm:prSet/>
      <dgm:spPr/>
      <dgm:t>
        <a:bodyPr/>
        <a:lstStyle/>
        <a:p>
          <a:endParaRPr lang="en-US"/>
        </a:p>
      </dgm:t>
    </dgm:pt>
    <dgm:pt modelId="{1075FA08-B9BB-F34A-B72D-D5F0D6A78CD6}" type="sibTrans" cxnId="{8FF495B6-2DE5-EA48-8EE7-A140BA0E9C87}">
      <dgm:prSet/>
      <dgm:spPr/>
      <dgm:t>
        <a:bodyPr/>
        <a:lstStyle/>
        <a:p>
          <a:endParaRPr lang="en-US"/>
        </a:p>
      </dgm:t>
    </dgm:pt>
    <dgm:pt modelId="{01289ACA-B2D1-6948-97A2-E2BEC88646F0}">
      <dgm:prSet phldrT="[Text]"/>
      <dgm:spPr/>
      <dgm:t>
        <a:bodyPr/>
        <a:lstStyle/>
        <a:p>
          <a:r>
            <a:rPr lang="en-US" dirty="0" smtClean="0"/>
            <a:t>Electronic Polarizability: AMOEBA</a:t>
          </a:r>
          <a:endParaRPr lang="en-US" dirty="0"/>
        </a:p>
      </dgm:t>
    </dgm:pt>
    <dgm:pt modelId="{E527D5C1-D679-5A4C-8EE1-4EC2C5E737C9}" type="parTrans" cxnId="{053C6F20-DFF3-634C-B4AC-92AADE6E90C4}">
      <dgm:prSet/>
      <dgm:spPr/>
      <dgm:t>
        <a:bodyPr/>
        <a:lstStyle/>
        <a:p>
          <a:endParaRPr lang="en-US"/>
        </a:p>
      </dgm:t>
    </dgm:pt>
    <dgm:pt modelId="{11703D89-7FAD-554A-A8B3-DCA490064530}" type="sibTrans" cxnId="{053C6F20-DFF3-634C-B4AC-92AADE6E90C4}">
      <dgm:prSet/>
      <dgm:spPr/>
      <dgm:t>
        <a:bodyPr/>
        <a:lstStyle/>
        <a:p>
          <a:endParaRPr lang="en-US"/>
        </a:p>
      </dgm:t>
    </dgm:pt>
    <dgm:pt modelId="{0ABC8424-F417-2B41-BBE7-2A831428DD7B}">
      <dgm:prSet phldrT="[Text]"/>
      <dgm:spPr/>
      <dgm:t>
        <a:bodyPr/>
        <a:lstStyle/>
        <a:p>
          <a:endParaRPr lang="en-US" dirty="0"/>
        </a:p>
      </dgm:t>
    </dgm:pt>
    <dgm:pt modelId="{5A20CD58-ACC8-8D42-ABD0-37AED05C64D1}" type="parTrans" cxnId="{9EF3AD16-1BCA-5345-93E3-2F4394A37AEA}">
      <dgm:prSet/>
      <dgm:spPr/>
      <dgm:t>
        <a:bodyPr/>
        <a:lstStyle/>
        <a:p>
          <a:endParaRPr lang="en-US"/>
        </a:p>
      </dgm:t>
    </dgm:pt>
    <dgm:pt modelId="{A1328E64-8A09-594D-9D3D-0F29456F4FD5}" type="sibTrans" cxnId="{9EF3AD16-1BCA-5345-93E3-2F4394A37AEA}">
      <dgm:prSet/>
      <dgm:spPr/>
      <dgm:t>
        <a:bodyPr/>
        <a:lstStyle/>
        <a:p>
          <a:endParaRPr lang="en-US"/>
        </a:p>
      </dgm:t>
    </dgm:pt>
    <dgm:pt modelId="{E5A1B35A-38C4-ED46-AE10-CB01AE840072}" type="pres">
      <dgm:prSet presAssocID="{F83B7A2F-2541-3A4A-B626-3D3173C3537D}" presName="linearFlow" presStyleCnt="0">
        <dgm:presLayoutVars>
          <dgm:dir/>
          <dgm:animLvl val="lvl"/>
          <dgm:resizeHandles val="exact"/>
        </dgm:presLayoutVars>
      </dgm:prSet>
      <dgm:spPr/>
      <dgm:t>
        <a:bodyPr/>
        <a:lstStyle/>
        <a:p>
          <a:endParaRPr lang="en-US"/>
        </a:p>
      </dgm:t>
    </dgm:pt>
    <dgm:pt modelId="{4740BB5B-AC92-E24D-826E-FB53870D4F2D}" type="pres">
      <dgm:prSet presAssocID="{8CC1A3AB-BB89-524E-BBF0-E2AA6A84A4A4}" presName="composite" presStyleCnt="0"/>
      <dgm:spPr/>
    </dgm:pt>
    <dgm:pt modelId="{99721F36-21A9-534C-9B7E-637A8EE471D6}" type="pres">
      <dgm:prSet presAssocID="{8CC1A3AB-BB89-524E-BBF0-E2AA6A84A4A4}" presName="parentText" presStyleLbl="alignNode1" presStyleIdx="0" presStyleCnt="7">
        <dgm:presLayoutVars>
          <dgm:chMax val="1"/>
          <dgm:bulletEnabled val="1"/>
        </dgm:presLayoutVars>
      </dgm:prSet>
      <dgm:spPr/>
      <dgm:t>
        <a:bodyPr/>
        <a:lstStyle/>
        <a:p>
          <a:endParaRPr lang="en-US"/>
        </a:p>
      </dgm:t>
    </dgm:pt>
    <dgm:pt modelId="{335F2769-B0BE-AD44-9295-30FDC90A8D02}" type="pres">
      <dgm:prSet presAssocID="{8CC1A3AB-BB89-524E-BBF0-E2AA6A84A4A4}" presName="descendantText" presStyleLbl="alignAcc1" presStyleIdx="0" presStyleCnt="7">
        <dgm:presLayoutVars>
          <dgm:bulletEnabled val="1"/>
        </dgm:presLayoutVars>
      </dgm:prSet>
      <dgm:spPr/>
      <dgm:t>
        <a:bodyPr/>
        <a:lstStyle/>
        <a:p>
          <a:endParaRPr lang="en-US"/>
        </a:p>
      </dgm:t>
    </dgm:pt>
    <dgm:pt modelId="{33E56E61-F6F6-CA4C-BA19-8BC2FB37377B}" type="pres">
      <dgm:prSet presAssocID="{7CEA8530-C0D9-5E48-89DB-0D430232F050}" presName="sp" presStyleCnt="0"/>
      <dgm:spPr/>
    </dgm:pt>
    <dgm:pt modelId="{F0E23D60-9750-5341-9304-8D0127181969}" type="pres">
      <dgm:prSet presAssocID="{DA2F7A9B-753C-5940-9326-5575EC688B7A}" presName="composite" presStyleCnt="0"/>
      <dgm:spPr/>
    </dgm:pt>
    <dgm:pt modelId="{85F784FA-C57A-AD40-AA4E-FA156BD2AD5E}" type="pres">
      <dgm:prSet presAssocID="{DA2F7A9B-753C-5940-9326-5575EC688B7A}" presName="parentText" presStyleLbl="alignNode1" presStyleIdx="1" presStyleCnt="7">
        <dgm:presLayoutVars>
          <dgm:chMax val="1"/>
          <dgm:bulletEnabled val="1"/>
        </dgm:presLayoutVars>
      </dgm:prSet>
      <dgm:spPr/>
      <dgm:t>
        <a:bodyPr/>
        <a:lstStyle/>
        <a:p>
          <a:endParaRPr lang="en-US"/>
        </a:p>
      </dgm:t>
    </dgm:pt>
    <dgm:pt modelId="{B3D58B49-CB42-C846-8325-7A4083D2C37F}" type="pres">
      <dgm:prSet presAssocID="{DA2F7A9B-753C-5940-9326-5575EC688B7A}" presName="descendantText" presStyleLbl="alignAcc1" presStyleIdx="1" presStyleCnt="7">
        <dgm:presLayoutVars>
          <dgm:bulletEnabled val="1"/>
        </dgm:presLayoutVars>
      </dgm:prSet>
      <dgm:spPr/>
      <dgm:t>
        <a:bodyPr/>
        <a:lstStyle/>
        <a:p>
          <a:endParaRPr lang="en-US"/>
        </a:p>
      </dgm:t>
    </dgm:pt>
    <dgm:pt modelId="{26FBA24D-1E59-004A-95E7-645F107F945E}" type="pres">
      <dgm:prSet presAssocID="{621D58D6-A318-E34E-A31C-6F45F894415D}" presName="sp" presStyleCnt="0"/>
      <dgm:spPr/>
    </dgm:pt>
    <dgm:pt modelId="{2A0A09A3-4F70-CD40-870A-8E067BAD3079}" type="pres">
      <dgm:prSet presAssocID="{04ABF3EA-98B9-1343-BA8A-741E8FE5D3E3}" presName="composite" presStyleCnt="0"/>
      <dgm:spPr/>
    </dgm:pt>
    <dgm:pt modelId="{8AF4A524-F52B-4440-A9F9-3A1DF4CB697A}" type="pres">
      <dgm:prSet presAssocID="{04ABF3EA-98B9-1343-BA8A-741E8FE5D3E3}" presName="parentText" presStyleLbl="alignNode1" presStyleIdx="2" presStyleCnt="7">
        <dgm:presLayoutVars>
          <dgm:chMax val="1"/>
          <dgm:bulletEnabled val="1"/>
        </dgm:presLayoutVars>
      </dgm:prSet>
      <dgm:spPr/>
      <dgm:t>
        <a:bodyPr/>
        <a:lstStyle/>
        <a:p>
          <a:endParaRPr lang="en-US"/>
        </a:p>
      </dgm:t>
    </dgm:pt>
    <dgm:pt modelId="{E0FCF20F-D4E4-D748-85DE-5D83A0162939}" type="pres">
      <dgm:prSet presAssocID="{04ABF3EA-98B9-1343-BA8A-741E8FE5D3E3}" presName="descendantText" presStyleLbl="alignAcc1" presStyleIdx="2" presStyleCnt="7">
        <dgm:presLayoutVars>
          <dgm:bulletEnabled val="1"/>
        </dgm:presLayoutVars>
      </dgm:prSet>
      <dgm:spPr/>
      <dgm:t>
        <a:bodyPr/>
        <a:lstStyle/>
        <a:p>
          <a:endParaRPr lang="en-US"/>
        </a:p>
      </dgm:t>
    </dgm:pt>
    <dgm:pt modelId="{070EAA09-E730-1B47-A320-B7B8A8D0BD8C}" type="pres">
      <dgm:prSet presAssocID="{C4CB18F3-D59D-F648-86CF-E360B3E5DB9D}" presName="sp" presStyleCnt="0"/>
      <dgm:spPr/>
    </dgm:pt>
    <dgm:pt modelId="{E24E4A4D-D183-9A4C-B6E5-1B8EA53BD8CC}" type="pres">
      <dgm:prSet presAssocID="{6115D681-DD33-2B47-AE81-F02DC89119CC}" presName="composite" presStyleCnt="0"/>
      <dgm:spPr/>
    </dgm:pt>
    <dgm:pt modelId="{2C8162BB-23EA-A74B-BA12-6F75BA0F5FB9}" type="pres">
      <dgm:prSet presAssocID="{6115D681-DD33-2B47-AE81-F02DC89119CC}" presName="parentText" presStyleLbl="alignNode1" presStyleIdx="3" presStyleCnt="7">
        <dgm:presLayoutVars>
          <dgm:chMax val="1"/>
          <dgm:bulletEnabled val="1"/>
        </dgm:presLayoutVars>
      </dgm:prSet>
      <dgm:spPr/>
      <dgm:t>
        <a:bodyPr/>
        <a:lstStyle/>
        <a:p>
          <a:endParaRPr lang="en-US"/>
        </a:p>
      </dgm:t>
    </dgm:pt>
    <dgm:pt modelId="{140D0229-ABDF-8447-8C0E-A350A3284FA5}" type="pres">
      <dgm:prSet presAssocID="{6115D681-DD33-2B47-AE81-F02DC89119CC}" presName="descendantText" presStyleLbl="alignAcc1" presStyleIdx="3" presStyleCnt="7">
        <dgm:presLayoutVars>
          <dgm:bulletEnabled val="1"/>
        </dgm:presLayoutVars>
      </dgm:prSet>
      <dgm:spPr/>
      <dgm:t>
        <a:bodyPr/>
        <a:lstStyle/>
        <a:p>
          <a:endParaRPr lang="en-US"/>
        </a:p>
      </dgm:t>
    </dgm:pt>
    <dgm:pt modelId="{A542ADEC-5BE5-3D47-8D80-6619F836D248}" type="pres">
      <dgm:prSet presAssocID="{119AF196-DEF5-8647-A119-A368491EC9BE}" presName="sp" presStyleCnt="0"/>
      <dgm:spPr/>
    </dgm:pt>
    <dgm:pt modelId="{51FB97EF-769B-3A4E-A77D-4BD28EEFE754}" type="pres">
      <dgm:prSet presAssocID="{2DA7DA32-E34D-5244-985C-485E375BFE93}" presName="composite" presStyleCnt="0"/>
      <dgm:spPr/>
    </dgm:pt>
    <dgm:pt modelId="{DF49D30E-DEAF-8246-9042-EC6102F68D86}" type="pres">
      <dgm:prSet presAssocID="{2DA7DA32-E34D-5244-985C-485E375BFE93}" presName="parentText" presStyleLbl="alignNode1" presStyleIdx="4" presStyleCnt="7" custLinFactX="8946" custLinFactNeighborX="100000">
        <dgm:presLayoutVars>
          <dgm:chMax val="1"/>
          <dgm:bulletEnabled val="1"/>
        </dgm:presLayoutVars>
      </dgm:prSet>
      <dgm:spPr/>
      <dgm:t>
        <a:bodyPr/>
        <a:lstStyle/>
        <a:p>
          <a:endParaRPr lang="en-US"/>
        </a:p>
      </dgm:t>
    </dgm:pt>
    <dgm:pt modelId="{0AFC41FA-2774-884B-9FFD-0AE0599B97BA}" type="pres">
      <dgm:prSet presAssocID="{2DA7DA32-E34D-5244-985C-485E375BFE93}" presName="descendantText" presStyleLbl="alignAcc1" presStyleIdx="4" presStyleCnt="7" custScaleX="91647" custLinFactNeighborX="4629">
        <dgm:presLayoutVars>
          <dgm:bulletEnabled val="1"/>
        </dgm:presLayoutVars>
      </dgm:prSet>
      <dgm:spPr/>
      <dgm:t>
        <a:bodyPr/>
        <a:lstStyle/>
        <a:p>
          <a:endParaRPr lang="en-US"/>
        </a:p>
      </dgm:t>
    </dgm:pt>
    <dgm:pt modelId="{789A6DB5-206C-0349-9893-B53AA289F38B}" type="pres">
      <dgm:prSet presAssocID="{75355628-C2F7-FC45-AE3E-06A5BB325DA4}" presName="sp" presStyleCnt="0"/>
      <dgm:spPr/>
    </dgm:pt>
    <dgm:pt modelId="{10B2C383-450D-8648-A2D2-600B19F1DC1A}" type="pres">
      <dgm:prSet presAssocID="{7589F51F-AB80-D342-8C3F-01DDA82F8FC6}" presName="composite" presStyleCnt="0"/>
      <dgm:spPr/>
    </dgm:pt>
    <dgm:pt modelId="{F102BF34-3D59-7649-B508-CEAC905BDB78}" type="pres">
      <dgm:prSet presAssocID="{7589F51F-AB80-D342-8C3F-01DDA82F8FC6}" presName="parentText" presStyleLbl="alignNode1" presStyleIdx="5" presStyleCnt="7" custLinFactX="8946" custLinFactNeighborX="100000">
        <dgm:presLayoutVars>
          <dgm:chMax val="1"/>
          <dgm:bulletEnabled val="1"/>
        </dgm:presLayoutVars>
      </dgm:prSet>
      <dgm:spPr/>
      <dgm:t>
        <a:bodyPr/>
        <a:lstStyle/>
        <a:p>
          <a:endParaRPr lang="en-US"/>
        </a:p>
      </dgm:t>
    </dgm:pt>
    <dgm:pt modelId="{F6DA7A15-744B-4D47-AD47-BD5CE6FB5F87}" type="pres">
      <dgm:prSet presAssocID="{7589F51F-AB80-D342-8C3F-01DDA82F8FC6}" presName="descendantText" presStyleLbl="alignAcc1" presStyleIdx="5" presStyleCnt="7" custScaleX="91647" custLinFactNeighborX="4629">
        <dgm:presLayoutVars>
          <dgm:bulletEnabled val="1"/>
        </dgm:presLayoutVars>
      </dgm:prSet>
      <dgm:spPr/>
      <dgm:t>
        <a:bodyPr/>
        <a:lstStyle/>
        <a:p>
          <a:endParaRPr lang="en-US"/>
        </a:p>
      </dgm:t>
    </dgm:pt>
    <dgm:pt modelId="{1B322A16-6F07-5E44-9AB8-BC0345B810C8}" type="pres">
      <dgm:prSet presAssocID="{1075FA08-B9BB-F34A-B72D-D5F0D6A78CD6}" presName="sp" presStyleCnt="0"/>
      <dgm:spPr/>
    </dgm:pt>
    <dgm:pt modelId="{9BE3A252-A4D5-0D44-9677-BF372F51265F}" type="pres">
      <dgm:prSet presAssocID="{0ABC8424-F417-2B41-BBE7-2A831428DD7B}" presName="composite" presStyleCnt="0"/>
      <dgm:spPr/>
    </dgm:pt>
    <dgm:pt modelId="{08D58051-A8C9-7246-B3C7-2E7B2719FB21}" type="pres">
      <dgm:prSet presAssocID="{0ABC8424-F417-2B41-BBE7-2A831428DD7B}" presName="parentText" presStyleLbl="alignNode1" presStyleIdx="6" presStyleCnt="7" custLinFactX="8946" custLinFactNeighborX="100000">
        <dgm:presLayoutVars>
          <dgm:chMax val="1"/>
          <dgm:bulletEnabled val="1"/>
        </dgm:presLayoutVars>
      </dgm:prSet>
      <dgm:spPr/>
      <dgm:t>
        <a:bodyPr/>
        <a:lstStyle/>
        <a:p>
          <a:endParaRPr lang="en-US"/>
        </a:p>
      </dgm:t>
    </dgm:pt>
    <dgm:pt modelId="{8CA23437-A322-C24C-8DA8-2F59E1688E02}" type="pres">
      <dgm:prSet presAssocID="{0ABC8424-F417-2B41-BBE7-2A831428DD7B}" presName="descendantText" presStyleLbl="alignAcc1" presStyleIdx="6" presStyleCnt="7" custScaleX="91647" custLinFactNeighborX="4629">
        <dgm:presLayoutVars>
          <dgm:bulletEnabled val="1"/>
        </dgm:presLayoutVars>
      </dgm:prSet>
      <dgm:spPr/>
      <dgm:t>
        <a:bodyPr/>
        <a:lstStyle/>
        <a:p>
          <a:endParaRPr lang="en-US"/>
        </a:p>
      </dgm:t>
    </dgm:pt>
  </dgm:ptLst>
  <dgm:cxnLst>
    <dgm:cxn modelId="{78F46FAE-2D61-7840-88C0-89A165D38E90}" srcId="{F83B7A2F-2541-3A4A-B626-3D3173C3537D}" destId="{04ABF3EA-98B9-1343-BA8A-741E8FE5D3E3}" srcOrd="2" destOrd="0" parTransId="{08B85967-165E-4945-995F-F2482BCAA236}" sibTransId="{C4CB18F3-D59D-F648-86CF-E360B3E5DB9D}"/>
    <dgm:cxn modelId="{35FDCC25-F4FA-564E-A840-AF0A7580907E}" srcId="{8CC1A3AB-BB89-524E-BBF0-E2AA6A84A4A4}" destId="{1314D9B6-2696-1F4F-B603-D9743DCF12C8}" srcOrd="0" destOrd="0" parTransId="{B93D8B4C-E848-7545-BA78-910F1E519E31}" sibTransId="{44860871-396C-EB40-8F67-7D48F076AB7D}"/>
    <dgm:cxn modelId="{F8797642-B3AB-374C-9606-05459FBBA77E}" type="presOf" srcId="{F83B7A2F-2541-3A4A-B626-3D3173C3537D}" destId="{E5A1B35A-38C4-ED46-AE10-CB01AE840072}" srcOrd="0" destOrd="0" presId="urn:microsoft.com/office/officeart/2005/8/layout/chevron2"/>
    <dgm:cxn modelId="{3336B029-1DE4-5147-9FF6-D7A942C2D929}" type="presOf" srcId="{88A77627-0518-CE47-88D0-E49D1F489567}" destId="{140D0229-ABDF-8447-8C0E-A350A3284FA5}" srcOrd="0" destOrd="0" presId="urn:microsoft.com/office/officeart/2005/8/layout/chevron2"/>
    <dgm:cxn modelId="{8A40ED98-906A-B045-868F-73E75572EC19}" type="presOf" srcId="{7589F51F-AB80-D342-8C3F-01DDA82F8FC6}" destId="{F102BF34-3D59-7649-B508-CEAC905BDB78}" srcOrd="0" destOrd="0" presId="urn:microsoft.com/office/officeart/2005/8/layout/chevron2"/>
    <dgm:cxn modelId="{6E1818C3-0693-0A41-A8BC-0F4371EBD381}" type="presOf" srcId="{8CC1A3AB-BB89-524E-BBF0-E2AA6A84A4A4}" destId="{99721F36-21A9-534C-9B7E-637A8EE471D6}" srcOrd="0" destOrd="0" presId="urn:microsoft.com/office/officeart/2005/8/layout/chevron2"/>
    <dgm:cxn modelId="{EF038C47-0653-6647-B824-E2AB33BEF27C}" srcId="{04ABF3EA-98B9-1343-BA8A-741E8FE5D3E3}" destId="{0AEC35E5-59D2-0D4C-B17A-5DAA3F09C4F9}" srcOrd="0" destOrd="0" parTransId="{0EA89EAB-4263-2A41-8035-8D1D44AEEB87}" sibTransId="{08387CF5-ED2C-0B4F-A59A-D98A8805A9B8}"/>
    <dgm:cxn modelId="{892BD375-D16E-7E4A-985B-856A15743581}" type="presOf" srcId="{1080FA8E-6D7B-0646-A13B-611FC6F92AD4}" destId="{F6DA7A15-744B-4D47-AD47-BD5CE6FB5F87}" srcOrd="0" destOrd="0" presId="urn:microsoft.com/office/officeart/2005/8/layout/chevron2"/>
    <dgm:cxn modelId="{A6E48068-63F1-2545-A51D-DD0ACE474BC2}" type="presOf" srcId="{01289ACA-B2D1-6948-97A2-E2BEC88646F0}" destId="{8CA23437-A322-C24C-8DA8-2F59E1688E02}" srcOrd="0" destOrd="0" presId="urn:microsoft.com/office/officeart/2005/8/layout/chevron2"/>
    <dgm:cxn modelId="{0B3AF3BD-784B-1D4C-9CD8-F040515796E0}" type="presOf" srcId="{1314D9B6-2696-1F4F-B603-D9743DCF12C8}" destId="{335F2769-B0BE-AD44-9295-30FDC90A8D02}" srcOrd="0" destOrd="0" presId="urn:microsoft.com/office/officeart/2005/8/layout/chevron2"/>
    <dgm:cxn modelId="{053C6F20-DFF3-634C-B4AC-92AADE6E90C4}" srcId="{0ABC8424-F417-2B41-BBE7-2A831428DD7B}" destId="{01289ACA-B2D1-6948-97A2-E2BEC88646F0}" srcOrd="0" destOrd="0" parTransId="{E527D5C1-D679-5A4C-8EE1-4EC2C5E737C9}" sibTransId="{11703D89-7FAD-554A-A8B3-DCA490064530}"/>
    <dgm:cxn modelId="{4E7C05A9-F735-FC4B-B931-D9BABD610D95}" srcId="{2DA7DA32-E34D-5244-985C-485E375BFE93}" destId="{E4A0FCB7-3E5E-9D44-A77C-6E61DF8038DB}" srcOrd="0" destOrd="0" parTransId="{AEFC92CD-461D-DD46-A518-EB02E257FD16}" sibTransId="{2C80B29F-AC0F-CB49-98CF-5374A2CF54E6}"/>
    <dgm:cxn modelId="{C025FFB4-AC32-7743-85D3-595C031F907C}" srcId="{F83B7A2F-2541-3A4A-B626-3D3173C3537D}" destId="{DA2F7A9B-753C-5940-9326-5575EC688B7A}" srcOrd="1" destOrd="0" parTransId="{9A03DD03-4D84-674C-ACFC-2A02043D0D62}" sibTransId="{621D58D6-A318-E34E-A31C-6F45F894415D}"/>
    <dgm:cxn modelId="{1C0AA31B-9739-9F4C-BE3C-9B72A517EDE4}" type="presOf" srcId="{E4A0FCB7-3E5E-9D44-A77C-6E61DF8038DB}" destId="{0AFC41FA-2774-884B-9FFD-0AE0599B97BA}" srcOrd="0" destOrd="0" presId="urn:microsoft.com/office/officeart/2005/8/layout/chevron2"/>
    <dgm:cxn modelId="{9EF3AD16-1BCA-5345-93E3-2F4394A37AEA}" srcId="{F83B7A2F-2541-3A4A-B626-3D3173C3537D}" destId="{0ABC8424-F417-2B41-BBE7-2A831428DD7B}" srcOrd="6" destOrd="0" parTransId="{5A20CD58-ACC8-8D42-ABD0-37AED05C64D1}" sibTransId="{A1328E64-8A09-594D-9D3D-0F29456F4FD5}"/>
    <dgm:cxn modelId="{DFB9CF59-575F-D14D-89DB-88AA8E6D4F3E}" type="presOf" srcId="{2DA7DA32-E34D-5244-985C-485E375BFE93}" destId="{DF49D30E-DEAF-8246-9042-EC6102F68D86}" srcOrd="0" destOrd="0" presId="urn:microsoft.com/office/officeart/2005/8/layout/chevron2"/>
    <dgm:cxn modelId="{63997946-2647-BA4F-80A6-9D97310138BA}" srcId="{DA2F7A9B-753C-5940-9326-5575EC688B7A}" destId="{F8CF4B5C-CEC2-054D-BC6F-3FED5F96A56F}" srcOrd="0" destOrd="0" parTransId="{464EBF16-6FDF-C849-A35C-588AA88431BC}" sibTransId="{A2F867B7-E68B-6146-88D3-09A05AC1884C}"/>
    <dgm:cxn modelId="{201E272B-16E1-4446-AD1F-612E8FFD9A43}" type="presOf" srcId="{F8CF4B5C-CEC2-054D-BC6F-3FED5F96A56F}" destId="{B3D58B49-CB42-C846-8325-7A4083D2C37F}" srcOrd="0" destOrd="0" presId="urn:microsoft.com/office/officeart/2005/8/layout/chevron2"/>
    <dgm:cxn modelId="{BFF712EA-60D1-2342-96C4-2D258CCA51ED}" srcId="{6115D681-DD33-2B47-AE81-F02DC89119CC}" destId="{88A77627-0518-CE47-88D0-E49D1F489567}" srcOrd="0" destOrd="0" parTransId="{602FB6F0-1A9A-8E42-87F0-AEE0704E1946}" sibTransId="{74D12F5C-755E-584A-A252-8F48E1CFDF44}"/>
    <dgm:cxn modelId="{E37D4861-C5A9-A040-855F-A5F5C7A6562B}" type="presOf" srcId="{0ABC8424-F417-2B41-BBE7-2A831428DD7B}" destId="{08D58051-A8C9-7246-B3C7-2E7B2719FB21}" srcOrd="0" destOrd="0" presId="urn:microsoft.com/office/officeart/2005/8/layout/chevron2"/>
    <dgm:cxn modelId="{FB9AF53A-457F-F448-9522-353930CD51D2}" type="presOf" srcId="{6115D681-DD33-2B47-AE81-F02DC89119CC}" destId="{2C8162BB-23EA-A74B-BA12-6F75BA0F5FB9}" srcOrd="0" destOrd="0" presId="urn:microsoft.com/office/officeart/2005/8/layout/chevron2"/>
    <dgm:cxn modelId="{E4FE1550-FFCA-D04E-A01C-CFB303D1B3A7}" type="presOf" srcId="{DA2F7A9B-753C-5940-9326-5575EC688B7A}" destId="{85F784FA-C57A-AD40-AA4E-FA156BD2AD5E}" srcOrd="0" destOrd="0" presId="urn:microsoft.com/office/officeart/2005/8/layout/chevron2"/>
    <dgm:cxn modelId="{74832CCD-4B64-A348-B81B-067F8E7B805A}" srcId="{F83B7A2F-2541-3A4A-B626-3D3173C3537D}" destId="{8CC1A3AB-BB89-524E-BBF0-E2AA6A84A4A4}" srcOrd="0" destOrd="0" parTransId="{27F0409C-56B5-EA43-A1B0-EFC90573515C}" sibTransId="{7CEA8530-C0D9-5E48-89DB-0D430232F050}"/>
    <dgm:cxn modelId="{C218B4F2-836D-024A-81B8-0A662EAA93C9}" type="presOf" srcId="{0AEC35E5-59D2-0D4C-B17A-5DAA3F09C4F9}" destId="{E0FCF20F-D4E4-D748-85DE-5D83A0162939}" srcOrd="0" destOrd="0" presId="urn:microsoft.com/office/officeart/2005/8/layout/chevron2"/>
    <dgm:cxn modelId="{8FF495B6-2DE5-EA48-8EE7-A140BA0E9C87}" srcId="{F83B7A2F-2541-3A4A-B626-3D3173C3537D}" destId="{7589F51F-AB80-D342-8C3F-01DDA82F8FC6}" srcOrd="5" destOrd="0" parTransId="{31D7C904-167B-AD4C-9315-AA1EEE78548A}" sibTransId="{1075FA08-B9BB-F34A-B72D-D5F0D6A78CD6}"/>
    <dgm:cxn modelId="{BBF0271D-E2F7-884A-B5CE-7B262B67E822}" type="presOf" srcId="{04ABF3EA-98B9-1343-BA8A-741E8FE5D3E3}" destId="{8AF4A524-F52B-4440-A9F9-3A1DF4CB697A}" srcOrd="0" destOrd="0" presId="urn:microsoft.com/office/officeart/2005/8/layout/chevron2"/>
    <dgm:cxn modelId="{4A8945CF-E8EE-5046-B088-3FB14B2B455E}" srcId="{F83B7A2F-2541-3A4A-B626-3D3173C3537D}" destId="{6115D681-DD33-2B47-AE81-F02DC89119CC}" srcOrd="3" destOrd="0" parTransId="{6922F41B-E5BB-B249-BA05-BAF4D1D4F69C}" sibTransId="{119AF196-DEF5-8647-A119-A368491EC9BE}"/>
    <dgm:cxn modelId="{1164454C-6F4F-4448-84A6-2B6981520AD3}" srcId="{7589F51F-AB80-D342-8C3F-01DDA82F8FC6}" destId="{1080FA8E-6D7B-0646-A13B-611FC6F92AD4}" srcOrd="0" destOrd="0" parTransId="{C8C3C4D7-64BB-4D4C-BA07-ACD52B9D29B3}" sibTransId="{C7AF20C8-DA6A-5C48-8D8A-766E61BB733A}"/>
    <dgm:cxn modelId="{5FE8F6B8-E55F-2240-BD11-18614D99D5DF}" srcId="{F83B7A2F-2541-3A4A-B626-3D3173C3537D}" destId="{2DA7DA32-E34D-5244-985C-485E375BFE93}" srcOrd="4" destOrd="0" parTransId="{8131FA47-AF7F-9A40-8C15-7DA2FD1B2FD5}" sibTransId="{75355628-C2F7-FC45-AE3E-06A5BB325DA4}"/>
    <dgm:cxn modelId="{540D3301-36C9-844E-A246-E0BAF270AF7C}" type="presParOf" srcId="{E5A1B35A-38C4-ED46-AE10-CB01AE840072}" destId="{4740BB5B-AC92-E24D-826E-FB53870D4F2D}" srcOrd="0" destOrd="0" presId="urn:microsoft.com/office/officeart/2005/8/layout/chevron2"/>
    <dgm:cxn modelId="{0C1D8087-9D8B-044A-A704-32DDB09C203B}" type="presParOf" srcId="{4740BB5B-AC92-E24D-826E-FB53870D4F2D}" destId="{99721F36-21A9-534C-9B7E-637A8EE471D6}" srcOrd="0" destOrd="0" presId="urn:microsoft.com/office/officeart/2005/8/layout/chevron2"/>
    <dgm:cxn modelId="{37ED714E-A8BA-464D-8101-968CAE7C1F9E}" type="presParOf" srcId="{4740BB5B-AC92-E24D-826E-FB53870D4F2D}" destId="{335F2769-B0BE-AD44-9295-30FDC90A8D02}" srcOrd="1" destOrd="0" presId="urn:microsoft.com/office/officeart/2005/8/layout/chevron2"/>
    <dgm:cxn modelId="{97C1961E-B023-1548-91F6-B2C23A9E9EF3}" type="presParOf" srcId="{E5A1B35A-38C4-ED46-AE10-CB01AE840072}" destId="{33E56E61-F6F6-CA4C-BA19-8BC2FB37377B}" srcOrd="1" destOrd="0" presId="urn:microsoft.com/office/officeart/2005/8/layout/chevron2"/>
    <dgm:cxn modelId="{93312AA8-9483-A44E-9C19-6B1F69C6FA12}" type="presParOf" srcId="{E5A1B35A-38C4-ED46-AE10-CB01AE840072}" destId="{F0E23D60-9750-5341-9304-8D0127181969}" srcOrd="2" destOrd="0" presId="urn:microsoft.com/office/officeart/2005/8/layout/chevron2"/>
    <dgm:cxn modelId="{D8163500-EF1E-9042-9BE5-1BB6FCAEF309}" type="presParOf" srcId="{F0E23D60-9750-5341-9304-8D0127181969}" destId="{85F784FA-C57A-AD40-AA4E-FA156BD2AD5E}" srcOrd="0" destOrd="0" presId="urn:microsoft.com/office/officeart/2005/8/layout/chevron2"/>
    <dgm:cxn modelId="{6C3237DA-2472-E24A-BF60-5E17AFE3FB86}" type="presParOf" srcId="{F0E23D60-9750-5341-9304-8D0127181969}" destId="{B3D58B49-CB42-C846-8325-7A4083D2C37F}" srcOrd="1" destOrd="0" presId="urn:microsoft.com/office/officeart/2005/8/layout/chevron2"/>
    <dgm:cxn modelId="{10E69608-1428-1443-A060-6C9EF12148FE}" type="presParOf" srcId="{E5A1B35A-38C4-ED46-AE10-CB01AE840072}" destId="{26FBA24D-1E59-004A-95E7-645F107F945E}" srcOrd="3" destOrd="0" presId="urn:microsoft.com/office/officeart/2005/8/layout/chevron2"/>
    <dgm:cxn modelId="{7BA727F0-6458-1B4E-974D-2541870580AF}" type="presParOf" srcId="{E5A1B35A-38C4-ED46-AE10-CB01AE840072}" destId="{2A0A09A3-4F70-CD40-870A-8E067BAD3079}" srcOrd="4" destOrd="0" presId="urn:microsoft.com/office/officeart/2005/8/layout/chevron2"/>
    <dgm:cxn modelId="{1C84B45C-AE93-2740-B200-8DE45218259C}" type="presParOf" srcId="{2A0A09A3-4F70-CD40-870A-8E067BAD3079}" destId="{8AF4A524-F52B-4440-A9F9-3A1DF4CB697A}" srcOrd="0" destOrd="0" presId="urn:microsoft.com/office/officeart/2005/8/layout/chevron2"/>
    <dgm:cxn modelId="{7172F420-411F-A749-87AE-6C26F9559962}" type="presParOf" srcId="{2A0A09A3-4F70-CD40-870A-8E067BAD3079}" destId="{E0FCF20F-D4E4-D748-85DE-5D83A0162939}" srcOrd="1" destOrd="0" presId="urn:microsoft.com/office/officeart/2005/8/layout/chevron2"/>
    <dgm:cxn modelId="{1A804621-0CC1-F24F-B06C-855A0AF03059}" type="presParOf" srcId="{E5A1B35A-38C4-ED46-AE10-CB01AE840072}" destId="{070EAA09-E730-1B47-A320-B7B8A8D0BD8C}" srcOrd="5" destOrd="0" presId="urn:microsoft.com/office/officeart/2005/8/layout/chevron2"/>
    <dgm:cxn modelId="{16307834-6927-FC47-AF93-63E5910394A3}" type="presParOf" srcId="{E5A1B35A-38C4-ED46-AE10-CB01AE840072}" destId="{E24E4A4D-D183-9A4C-B6E5-1B8EA53BD8CC}" srcOrd="6" destOrd="0" presId="urn:microsoft.com/office/officeart/2005/8/layout/chevron2"/>
    <dgm:cxn modelId="{148C1BE0-8CED-E24C-83AA-C7EF5BFEC78F}" type="presParOf" srcId="{E24E4A4D-D183-9A4C-B6E5-1B8EA53BD8CC}" destId="{2C8162BB-23EA-A74B-BA12-6F75BA0F5FB9}" srcOrd="0" destOrd="0" presId="urn:microsoft.com/office/officeart/2005/8/layout/chevron2"/>
    <dgm:cxn modelId="{7877F4E6-C1EF-524E-B3EB-C6921787390B}" type="presParOf" srcId="{E24E4A4D-D183-9A4C-B6E5-1B8EA53BD8CC}" destId="{140D0229-ABDF-8447-8C0E-A350A3284FA5}" srcOrd="1" destOrd="0" presId="urn:microsoft.com/office/officeart/2005/8/layout/chevron2"/>
    <dgm:cxn modelId="{BEA942C4-7172-6A40-AA23-20384E717AE5}" type="presParOf" srcId="{E5A1B35A-38C4-ED46-AE10-CB01AE840072}" destId="{A542ADEC-5BE5-3D47-8D80-6619F836D248}" srcOrd="7" destOrd="0" presId="urn:microsoft.com/office/officeart/2005/8/layout/chevron2"/>
    <dgm:cxn modelId="{B5A43895-B857-424F-90CB-FDC58230DF7F}" type="presParOf" srcId="{E5A1B35A-38C4-ED46-AE10-CB01AE840072}" destId="{51FB97EF-769B-3A4E-A77D-4BD28EEFE754}" srcOrd="8" destOrd="0" presId="urn:microsoft.com/office/officeart/2005/8/layout/chevron2"/>
    <dgm:cxn modelId="{4ED5A2F7-565D-5443-91E4-84BD0CBA1BC3}" type="presParOf" srcId="{51FB97EF-769B-3A4E-A77D-4BD28EEFE754}" destId="{DF49D30E-DEAF-8246-9042-EC6102F68D86}" srcOrd="0" destOrd="0" presId="urn:microsoft.com/office/officeart/2005/8/layout/chevron2"/>
    <dgm:cxn modelId="{7083B66E-35E1-DC4C-AA5B-7426F023FBE5}" type="presParOf" srcId="{51FB97EF-769B-3A4E-A77D-4BD28EEFE754}" destId="{0AFC41FA-2774-884B-9FFD-0AE0599B97BA}" srcOrd="1" destOrd="0" presId="urn:microsoft.com/office/officeart/2005/8/layout/chevron2"/>
    <dgm:cxn modelId="{F7557A04-7726-AC40-9F9A-234E0E509322}" type="presParOf" srcId="{E5A1B35A-38C4-ED46-AE10-CB01AE840072}" destId="{789A6DB5-206C-0349-9893-B53AA289F38B}" srcOrd="9" destOrd="0" presId="urn:microsoft.com/office/officeart/2005/8/layout/chevron2"/>
    <dgm:cxn modelId="{97782525-EC9E-864E-9C29-A2580ABF4458}" type="presParOf" srcId="{E5A1B35A-38C4-ED46-AE10-CB01AE840072}" destId="{10B2C383-450D-8648-A2D2-600B19F1DC1A}" srcOrd="10" destOrd="0" presId="urn:microsoft.com/office/officeart/2005/8/layout/chevron2"/>
    <dgm:cxn modelId="{011261F4-0D15-CB49-B7AF-312CBC13DA79}" type="presParOf" srcId="{10B2C383-450D-8648-A2D2-600B19F1DC1A}" destId="{F102BF34-3D59-7649-B508-CEAC905BDB78}" srcOrd="0" destOrd="0" presId="urn:microsoft.com/office/officeart/2005/8/layout/chevron2"/>
    <dgm:cxn modelId="{1C204CCE-22E9-754A-BB80-370ABF0B16DB}" type="presParOf" srcId="{10B2C383-450D-8648-A2D2-600B19F1DC1A}" destId="{F6DA7A15-744B-4D47-AD47-BD5CE6FB5F87}" srcOrd="1" destOrd="0" presId="urn:microsoft.com/office/officeart/2005/8/layout/chevron2"/>
    <dgm:cxn modelId="{A5FF6B18-B9DF-AB41-8D46-A674058CE04B}" type="presParOf" srcId="{E5A1B35A-38C4-ED46-AE10-CB01AE840072}" destId="{1B322A16-6F07-5E44-9AB8-BC0345B810C8}" srcOrd="11" destOrd="0" presId="urn:microsoft.com/office/officeart/2005/8/layout/chevron2"/>
    <dgm:cxn modelId="{820D5384-7AA1-5941-AD9D-9D663413DA0F}" type="presParOf" srcId="{E5A1B35A-38C4-ED46-AE10-CB01AE840072}" destId="{9BE3A252-A4D5-0D44-9677-BF372F51265F}" srcOrd="12" destOrd="0" presId="urn:microsoft.com/office/officeart/2005/8/layout/chevron2"/>
    <dgm:cxn modelId="{993DD653-C7FE-174C-8175-39B9E966FFFE}" type="presParOf" srcId="{9BE3A252-A4D5-0D44-9677-BF372F51265F}" destId="{08D58051-A8C9-7246-B3C7-2E7B2719FB21}" srcOrd="0" destOrd="0" presId="urn:microsoft.com/office/officeart/2005/8/layout/chevron2"/>
    <dgm:cxn modelId="{1A02D5D6-4242-1944-B09F-6B389E1A2652}" type="presParOf" srcId="{9BE3A252-A4D5-0D44-9677-BF372F51265F}" destId="{8CA23437-A322-C24C-8DA8-2F59E1688E0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21F36-21A9-534C-9B7E-637A8EE471D6}">
      <dsp:nvSpPr>
        <dsp:cNvPr id="0" name=""/>
        <dsp:cNvSpPr/>
      </dsp:nvSpPr>
      <dsp:spPr>
        <a:xfrm rot="5400000">
          <a:off x="-127592" y="131255"/>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301378"/>
        <a:ext cx="595430" cy="255184"/>
      </dsp:txXfrm>
    </dsp:sp>
    <dsp:sp modelId="{335F2769-B0BE-AD44-9295-30FDC90A8D02}">
      <dsp:nvSpPr>
        <dsp:cNvPr id="0" name=""/>
        <dsp:cNvSpPr/>
      </dsp:nvSpPr>
      <dsp:spPr>
        <a:xfrm rot="5400000">
          <a:off x="4539911" y="-3940817"/>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Importance of Protein Electrostatics</a:t>
          </a:r>
          <a:endParaRPr lang="en-US" sz="2800" kern="1200" dirty="0"/>
        </a:p>
      </dsp:txBody>
      <dsp:txXfrm rot="-5400000">
        <a:off x="595430" y="30654"/>
        <a:ext cx="8414871" cy="498919"/>
      </dsp:txXfrm>
    </dsp:sp>
    <dsp:sp modelId="{85F784FA-C57A-AD40-AA4E-FA156BD2AD5E}">
      <dsp:nvSpPr>
        <dsp:cNvPr id="0" name=""/>
        <dsp:cNvSpPr/>
      </dsp:nvSpPr>
      <dsp:spPr>
        <a:xfrm rot="5400000">
          <a:off x="-127592" y="898432"/>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068555"/>
        <a:ext cx="595430" cy="255184"/>
      </dsp:txXfrm>
    </dsp:sp>
    <dsp:sp modelId="{B3D58B49-CB42-C846-8325-7A4083D2C37F}">
      <dsp:nvSpPr>
        <dsp:cNvPr id="0" name=""/>
        <dsp:cNvSpPr/>
      </dsp:nvSpPr>
      <dsp:spPr>
        <a:xfrm rot="5400000">
          <a:off x="4539911" y="-3173641"/>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Vibrational Stark Effect</a:t>
          </a:r>
          <a:endParaRPr lang="en-US" sz="2800" kern="1200" dirty="0"/>
        </a:p>
      </dsp:txBody>
      <dsp:txXfrm rot="-5400000">
        <a:off x="595430" y="797830"/>
        <a:ext cx="8414871" cy="498919"/>
      </dsp:txXfrm>
    </dsp:sp>
    <dsp:sp modelId="{8AF4A524-F52B-4440-A9F9-3A1DF4CB697A}">
      <dsp:nvSpPr>
        <dsp:cNvPr id="0" name=""/>
        <dsp:cNvSpPr/>
      </dsp:nvSpPr>
      <dsp:spPr>
        <a:xfrm rot="5400000">
          <a:off x="-127592" y="1665608"/>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835731"/>
        <a:ext cx="595430" cy="255184"/>
      </dsp:txXfrm>
    </dsp:sp>
    <dsp:sp modelId="{E0FCF20F-D4E4-D748-85DE-5D83A0162939}">
      <dsp:nvSpPr>
        <dsp:cNvPr id="0" name=""/>
        <dsp:cNvSpPr/>
      </dsp:nvSpPr>
      <dsp:spPr>
        <a:xfrm rot="5400000">
          <a:off x="4539911" y="-2406464"/>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System: Rap1a Docked to </a:t>
          </a:r>
          <a:r>
            <a:rPr lang="en-US" sz="2800" kern="1200" dirty="0" err="1" smtClean="0"/>
            <a:t>RalGDS</a:t>
          </a:r>
          <a:endParaRPr lang="en-US" sz="2800" kern="1200" dirty="0"/>
        </a:p>
      </dsp:txBody>
      <dsp:txXfrm rot="-5400000">
        <a:off x="595430" y="1565007"/>
        <a:ext cx="8414871" cy="498919"/>
      </dsp:txXfrm>
    </dsp:sp>
    <dsp:sp modelId="{2C8162BB-23EA-A74B-BA12-6F75BA0F5FB9}">
      <dsp:nvSpPr>
        <dsp:cNvPr id="0" name=""/>
        <dsp:cNvSpPr/>
      </dsp:nvSpPr>
      <dsp:spPr>
        <a:xfrm rot="5400000">
          <a:off x="-127592" y="2432784"/>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a:p>
      </dsp:txBody>
      <dsp:txXfrm rot="-5400000">
        <a:off x="0" y="2602907"/>
        <a:ext cx="595430" cy="255184"/>
      </dsp:txXfrm>
    </dsp:sp>
    <dsp:sp modelId="{140D0229-ABDF-8447-8C0E-A350A3284FA5}">
      <dsp:nvSpPr>
        <dsp:cNvPr id="0" name=""/>
        <dsp:cNvSpPr/>
      </dsp:nvSpPr>
      <dsp:spPr>
        <a:xfrm rot="5400000">
          <a:off x="4539911" y="-1639288"/>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Protein Electrostatic Fields</a:t>
          </a:r>
          <a:endParaRPr lang="en-US" sz="2800" kern="1200" dirty="0"/>
        </a:p>
      </dsp:txBody>
      <dsp:txXfrm rot="-5400000">
        <a:off x="595430" y="2332183"/>
        <a:ext cx="8414871" cy="498919"/>
      </dsp:txXfrm>
    </dsp:sp>
    <dsp:sp modelId="{DF49D30E-DEAF-8246-9042-EC6102F68D86}">
      <dsp:nvSpPr>
        <dsp:cNvPr id="0" name=""/>
        <dsp:cNvSpPr/>
      </dsp:nvSpPr>
      <dsp:spPr>
        <a:xfrm rot="5400000">
          <a:off x="521105" y="3199961"/>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3370084"/>
        <a:ext cx="595430" cy="255184"/>
      </dsp:txXfrm>
    </dsp:sp>
    <dsp:sp modelId="{0AFC41FA-2774-884B-9FFD-0AE0599B97BA}">
      <dsp:nvSpPr>
        <dsp:cNvPr id="0" name=""/>
        <dsp:cNvSpPr/>
      </dsp:nvSpPr>
      <dsp:spPr>
        <a:xfrm rot="5400000">
          <a:off x="4850957" y="-519537"/>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Poisson-Boltzmann </a:t>
          </a:r>
          <a:r>
            <a:rPr lang="en-US" sz="2800" kern="1200" dirty="0" err="1" smtClean="0"/>
            <a:t>vs</a:t>
          </a:r>
          <a:r>
            <a:rPr lang="en-US" sz="2800" kern="1200" dirty="0" smtClean="0"/>
            <a:t> Reaction Field Method</a:t>
          </a:r>
          <a:endParaRPr lang="en-US" sz="2800" kern="1200" dirty="0"/>
        </a:p>
      </dsp:txBody>
      <dsp:txXfrm rot="-5400000">
        <a:off x="1259051" y="3099359"/>
        <a:ext cx="7709722" cy="498919"/>
      </dsp:txXfrm>
    </dsp:sp>
    <dsp:sp modelId="{F102BF34-3D59-7649-B508-CEAC905BDB78}">
      <dsp:nvSpPr>
        <dsp:cNvPr id="0" name=""/>
        <dsp:cNvSpPr/>
      </dsp:nvSpPr>
      <dsp:spPr>
        <a:xfrm rot="5400000">
          <a:off x="521105" y="3967137"/>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137260"/>
        <a:ext cx="595430" cy="255184"/>
      </dsp:txXfrm>
    </dsp:sp>
    <dsp:sp modelId="{F6DA7A15-744B-4D47-AD47-BD5CE6FB5F87}">
      <dsp:nvSpPr>
        <dsp:cNvPr id="0" name=""/>
        <dsp:cNvSpPr/>
      </dsp:nvSpPr>
      <dsp:spPr>
        <a:xfrm rot="5400000">
          <a:off x="4850957" y="247638"/>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Select Explicit Water</a:t>
          </a:r>
          <a:endParaRPr lang="en-US" sz="2800" kern="1200" dirty="0"/>
        </a:p>
      </dsp:txBody>
      <dsp:txXfrm rot="-5400000">
        <a:off x="1259051" y="3866534"/>
        <a:ext cx="7709722" cy="498919"/>
      </dsp:txXfrm>
    </dsp:sp>
    <dsp:sp modelId="{08D58051-A8C9-7246-B3C7-2E7B2719FB21}">
      <dsp:nvSpPr>
        <dsp:cNvPr id="0" name=""/>
        <dsp:cNvSpPr/>
      </dsp:nvSpPr>
      <dsp:spPr>
        <a:xfrm rot="5400000">
          <a:off x="521105" y="4734313"/>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904436"/>
        <a:ext cx="595430" cy="255184"/>
      </dsp:txXfrm>
    </dsp:sp>
    <dsp:sp modelId="{8CA23437-A322-C24C-8DA8-2F59E1688E02}">
      <dsp:nvSpPr>
        <dsp:cNvPr id="0" name=""/>
        <dsp:cNvSpPr/>
      </dsp:nvSpPr>
      <dsp:spPr>
        <a:xfrm rot="5400000">
          <a:off x="4850957" y="1014814"/>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Electronic Polarizability: AMOEBA</a:t>
          </a:r>
          <a:endParaRPr lang="en-US" sz="2800" kern="1200" dirty="0"/>
        </a:p>
      </dsp:txBody>
      <dsp:txXfrm rot="-5400000">
        <a:off x="1259051" y="4633710"/>
        <a:ext cx="7709722" cy="4989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21F36-21A9-534C-9B7E-637A8EE471D6}">
      <dsp:nvSpPr>
        <dsp:cNvPr id="0" name=""/>
        <dsp:cNvSpPr/>
      </dsp:nvSpPr>
      <dsp:spPr>
        <a:xfrm rot="5400000">
          <a:off x="-127592" y="131255"/>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301378"/>
        <a:ext cx="595430" cy="255184"/>
      </dsp:txXfrm>
    </dsp:sp>
    <dsp:sp modelId="{335F2769-B0BE-AD44-9295-30FDC90A8D02}">
      <dsp:nvSpPr>
        <dsp:cNvPr id="0" name=""/>
        <dsp:cNvSpPr/>
      </dsp:nvSpPr>
      <dsp:spPr>
        <a:xfrm rot="5400000">
          <a:off x="4539911" y="-3940817"/>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Importance of Protein Electrostatics</a:t>
          </a:r>
          <a:endParaRPr lang="en-US" sz="2800" kern="1200" dirty="0"/>
        </a:p>
      </dsp:txBody>
      <dsp:txXfrm rot="-5400000">
        <a:off x="595430" y="30654"/>
        <a:ext cx="8414871" cy="498919"/>
      </dsp:txXfrm>
    </dsp:sp>
    <dsp:sp modelId="{85F784FA-C57A-AD40-AA4E-FA156BD2AD5E}">
      <dsp:nvSpPr>
        <dsp:cNvPr id="0" name=""/>
        <dsp:cNvSpPr/>
      </dsp:nvSpPr>
      <dsp:spPr>
        <a:xfrm rot="5400000">
          <a:off x="-127592" y="898432"/>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068555"/>
        <a:ext cx="595430" cy="255184"/>
      </dsp:txXfrm>
    </dsp:sp>
    <dsp:sp modelId="{B3D58B49-CB42-C846-8325-7A4083D2C37F}">
      <dsp:nvSpPr>
        <dsp:cNvPr id="0" name=""/>
        <dsp:cNvSpPr/>
      </dsp:nvSpPr>
      <dsp:spPr>
        <a:xfrm rot="5400000">
          <a:off x="4539911" y="-3173641"/>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Vibrational Stark Effect</a:t>
          </a:r>
          <a:endParaRPr lang="en-US" sz="2800" kern="1200" dirty="0"/>
        </a:p>
      </dsp:txBody>
      <dsp:txXfrm rot="-5400000">
        <a:off x="595430" y="797830"/>
        <a:ext cx="8414871" cy="498919"/>
      </dsp:txXfrm>
    </dsp:sp>
    <dsp:sp modelId="{8AF4A524-F52B-4440-A9F9-3A1DF4CB697A}">
      <dsp:nvSpPr>
        <dsp:cNvPr id="0" name=""/>
        <dsp:cNvSpPr/>
      </dsp:nvSpPr>
      <dsp:spPr>
        <a:xfrm rot="5400000">
          <a:off x="-127592" y="1665608"/>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835731"/>
        <a:ext cx="595430" cy="255184"/>
      </dsp:txXfrm>
    </dsp:sp>
    <dsp:sp modelId="{E0FCF20F-D4E4-D748-85DE-5D83A0162939}">
      <dsp:nvSpPr>
        <dsp:cNvPr id="0" name=""/>
        <dsp:cNvSpPr/>
      </dsp:nvSpPr>
      <dsp:spPr>
        <a:xfrm rot="5400000">
          <a:off x="4539911" y="-2406464"/>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System: Rap1a Docked to </a:t>
          </a:r>
          <a:r>
            <a:rPr lang="en-US" sz="2800" kern="1200" dirty="0" err="1" smtClean="0"/>
            <a:t>RalGDS</a:t>
          </a:r>
          <a:endParaRPr lang="en-US" sz="2800" kern="1200" dirty="0"/>
        </a:p>
      </dsp:txBody>
      <dsp:txXfrm rot="-5400000">
        <a:off x="595430" y="1565007"/>
        <a:ext cx="8414871" cy="498919"/>
      </dsp:txXfrm>
    </dsp:sp>
    <dsp:sp modelId="{2C8162BB-23EA-A74B-BA12-6F75BA0F5FB9}">
      <dsp:nvSpPr>
        <dsp:cNvPr id="0" name=""/>
        <dsp:cNvSpPr/>
      </dsp:nvSpPr>
      <dsp:spPr>
        <a:xfrm rot="5400000">
          <a:off x="-127592" y="2432784"/>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a:p>
      </dsp:txBody>
      <dsp:txXfrm rot="-5400000">
        <a:off x="0" y="2602907"/>
        <a:ext cx="595430" cy="255184"/>
      </dsp:txXfrm>
    </dsp:sp>
    <dsp:sp modelId="{140D0229-ABDF-8447-8C0E-A350A3284FA5}">
      <dsp:nvSpPr>
        <dsp:cNvPr id="0" name=""/>
        <dsp:cNvSpPr/>
      </dsp:nvSpPr>
      <dsp:spPr>
        <a:xfrm rot="5400000">
          <a:off x="4539911" y="-1639288"/>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Protein Electrostatic Fields</a:t>
          </a:r>
          <a:endParaRPr lang="en-US" sz="2800" kern="1200" dirty="0"/>
        </a:p>
      </dsp:txBody>
      <dsp:txXfrm rot="-5400000">
        <a:off x="595430" y="2332183"/>
        <a:ext cx="8414871" cy="498919"/>
      </dsp:txXfrm>
    </dsp:sp>
    <dsp:sp modelId="{DF49D30E-DEAF-8246-9042-EC6102F68D86}">
      <dsp:nvSpPr>
        <dsp:cNvPr id="0" name=""/>
        <dsp:cNvSpPr/>
      </dsp:nvSpPr>
      <dsp:spPr>
        <a:xfrm rot="5400000">
          <a:off x="521105" y="3199961"/>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3370084"/>
        <a:ext cx="595430" cy="255184"/>
      </dsp:txXfrm>
    </dsp:sp>
    <dsp:sp modelId="{0AFC41FA-2774-884B-9FFD-0AE0599B97BA}">
      <dsp:nvSpPr>
        <dsp:cNvPr id="0" name=""/>
        <dsp:cNvSpPr/>
      </dsp:nvSpPr>
      <dsp:spPr>
        <a:xfrm rot="5400000">
          <a:off x="4850957" y="-519537"/>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Poisson-Boltzmann </a:t>
          </a:r>
          <a:r>
            <a:rPr lang="en-US" sz="2800" kern="1200" dirty="0" err="1" smtClean="0"/>
            <a:t>vs</a:t>
          </a:r>
          <a:r>
            <a:rPr lang="en-US" sz="2800" kern="1200" dirty="0" smtClean="0"/>
            <a:t> Reaction Field Method</a:t>
          </a:r>
          <a:endParaRPr lang="en-US" sz="2800" kern="1200" dirty="0"/>
        </a:p>
      </dsp:txBody>
      <dsp:txXfrm rot="-5400000">
        <a:off x="1259051" y="3099359"/>
        <a:ext cx="7709722" cy="498919"/>
      </dsp:txXfrm>
    </dsp:sp>
    <dsp:sp modelId="{F102BF34-3D59-7649-B508-CEAC905BDB78}">
      <dsp:nvSpPr>
        <dsp:cNvPr id="0" name=""/>
        <dsp:cNvSpPr/>
      </dsp:nvSpPr>
      <dsp:spPr>
        <a:xfrm rot="5400000">
          <a:off x="521105" y="3967137"/>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137260"/>
        <a:ext cx="595430" cy="255184"/>
      </dsp:txXfrm>
    </dsp:sp>
    <dsp:sp modelId="{F6DA7A15-744B-4D47-AD47-BD5CE6FB5F87}">
      <dsp:nvSpPr>
        <dsp:cNvPr id="0" name=""/>
        <dsp:cNvSpPr/>
      </dsp:nvSpPr>
      <dsp:spPr>
        <a:xfrm rot="5400000">
          <a:off x="4850957" y="247638"/>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Select Explicit Water</a:t>
          </a:r>
          <a:endParaRPr lang="en-US" sz="2800" kern="1200" dirty="0"/>
        </a:p>
      </dsp:txBody>
      <dsp:txXfrm rot="-5400000">
        <a:off x="1259051" y="3866534"/>
        <a:ext cx="7709722" cy="498919"/>
      </dsp:txXfrm>
    </dsp:sp>
    <dsp:sp modelId="{08D58051-A8C9-7246-B3C7-2E7B2719FB21}">
      <dsp:nvSpPr>
        <dsp:cNvPr id="0" name=""/>
        <dsp:cNvSpPr/>
      </dsp:nvSpPr>
      <dsp:spPr>
        <a:xfrm rot="5400000">
          <a:off x="521105" y="4734313"/>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904436"/>
        <a:ext cx="595430" cy="255184"/>
      </dsp:txXfrm>
    </dsp:sp>
    <dsp:sp modelId="{8CA23437-A322-C24C-8DA8-2F59E1688E02}">
      <dsp:nvSpPr>
        <dsp:cNvPr id="0" name=""/>
        <dsp:cNvSpPr/>
      </dsp:nvSpPr>
      <dsp:spPr>
        <a:xfrm rot="5400000">
          <a:off x="4850957" y="1014814"/>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Electronic Polarizability: AMOEBA</a:t>
          </a:r>
          <a:endParaRPr lang="en-US" sz="2800" kern="1200" dirty="0"/>
        </a:p>
      </dsp:txBody>
      <dsp:txXfrm rot="-5400000">
        <a:off x="1259051" y="4633710"/>
        <a:ext cx="7709722" cy="4989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21F36-21A9-534C-9B7E-637A8EE471D6}">
      <dsp:nvSpPr>
        <dsp:cNvPr id="0" name=""/>
        <dsp:cNvSpPr/>
      </dsp:nvSpPr>
      <dsp:spPr>
        <a:xfrm rot="5400000">
          <a:off x="-127592" y="131255"/>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301378"/>
        <a:ext cx="595430" cy="255184"/>
      </dsp:txXfrm>
    </dsp:sp>
    <dsp:sp modelId="{335F2769-B0BE-AD44-9295-30FDC90A8D02}">
      <dsp:nvSpPr>
        <dsp:cNvPr id="0" name=""/>
        <dsp:cNvSpPr/>
      </dsp:nvSpPr>
      <dsp:spPr>
        <a:xfrm rot="5400000">
          <a:off x="4539911" y="-3940817"/>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Importance of Protein Electrostatics</a:t>
          </a:r>
          <a:endParaRPr lang="en-US" sz="2800" kern="1200" dirty="0"/>
        </a:p>
      </dsp:txBody>
      <dsp:txXfrm rot="-5400000">
        <a:off x="595430" y="30654"/>
        <a:ext cx="8414871" cy="498919"/>
      </dsp:txXfrm>
    </dsp:sp>
    <dsp:sp modelId="{85F784FA-C57A-AD40-AA4E-FA156BD2AD5E}">
      <dsp:nvSpPr>
        <dsp:cNvPr id="0" name=""/>
        <dsp:cNvSpPr/>
      </dsp:nvSpPr>
      <dsp:spPr>
        <a:xfrm rot="5400000">
          <a:off x="-127592" y="898432"/>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068555"/>
        <a:ext cx="595430" cy="255184"/>
      </dsp:txXfrm>
    </dsp:sp>
    <dsp:sp modelId="{B3D58B49-CB42-C846-8325-7A4083D2C37F}">
      <dsp:nvSpPr>
        <dsp:cNvPr id="0" name=""/>
        <dsp:cNvSpPr/>
      </dsp:nvSpPr>
      <dsp:spPr>
        <a:xfrm rot="5400000">
          <a:off x="4539911" y="-3173641"/>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Vibrational Stark Effect</a:t>
          </a:r>
          <a:endParaRPr lang="en-US" sz="2800" kern="1200" dirty="0"/>
        </a:p>
      </dsp:txBody>
      <dsp:txXfrm rot="-5400000">
        <a:off x="595430" y="797830"/>
        <a:ext cx="8414871" cy="498919"/>
      </dsp:txXfrm>
    </dsp:sp>
    <dsp:sp modelId="{8AF4A524-F52B-4440-A9F9-3A1DF4CB697A}">
      <dsp:nvSpPr>
        <dsp:cNvPr id="0" name=""/>
        <dsp:cNvSpPr/>
      </dsp:nvSpPr>
      <dsp:spPr>
        <a:xfrm rot="5400000">
          <a:off x="-127592" y="1665608"/>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835731"/>
        <a:ext cx="595430" cy="255184"/>
      </dsp:txXfrm>
    </dsp:sp>
    <dsp:sp modelId="{E0FCF20F-D4E4-D748-85DE-5D83A0162939}">
      <dsp:nvSpPr>
        <dsp:cNvPr id="0" name=""/>
        <dsp:cNvSpPr/>
      </dsp:nvSpPr>
      <dsp:spPr>
        <a:xfrm rot="5400000">
          <a:off x="4539911" y="-2406464"/>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System: Rap1a Docked to </a:t>
          </a:r>
          <a:r>
            <a:rPr lang="en-US" sz="2800" kern="1200" dirty="0" err="1" smtClean="0"/>
            <a:t>RalGDS</a:t>
          </a:r>
          <a:endParaRPr lang="en-US" sz="2800" kern="1200" dirty="0"/>
        </a:p>
      </dsp:txBody>
      <dsp:txXfrm rot="-5400000">
        <a:off x="595430" y="1565007"/>
        <a:ext cx="8414871" cy="498919"/>
      </dsp:txXfrm>
    </dsp:sp>
    <dsp:sp modelId="{2C8162BB-23EA-A74B-BA12-6F75BA0F5FB9}">
      <dsp:nvSpPr>
        <dsp:cNvPr id="0" name=""/>
        <dsp:cNvSpPr/>
      </dsp:nvSpPr>
      <dsp:spPr>
        <a:xfrm rot="5400000">
          <a:off x="-127592" y="2432784"/>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a:p>
      </dsp:txBody>
      <dsp:txXfrm rot="-5400000">
        <a:off x="0" y="2602907"/>
        <a:ext cx="595430" cy="255184"/>
      </dsp:txXfrm>
    </dsp:sp>
    <dsp:sp modelId="{140D0229-ABDF-8447-8C0E-A350A3284FA5}">
      <dsp:nvSpPr>
        <dsp:cNvPr id="0" name=""/>
        <dsp:cNvSpPr/>
      </dsp:nvSpPr>
      <dsp:spPr>
        <a:xfrm rot="5400000">
          <a:off x="4539911" y="-1639288"/>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Protein Electrostatic Fields</a:t>
          </a:r>
          <a:endParaRPr lang="en-US" sz="2800" kern="1200" dirty="0"/>
        </a:p>
      </dsp:txBody>
      <dsp:txXfrm rot="-5400000">
        <a:off x="595430" y="2332183"/>
        <a:ext cx="8414871" cy="498919"/>
      </dsp:txXfrm>
    </dsp:sp>
    <dsp:sp modelId="{DF49D30E-DEAF-8246-9042-EC6102F68D86}">
      <dsp:nvSpPr>
        <dsp:cNvPr id="0" name=""/>
        <dsp:cNvSpPr/>
      </dsp:nvSpPr>
      <dsp:spPr>
        <a:xfrm rot="5400000">
          <a:off x="521105" y="3199961"/>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3370084"/>
        <a:ext cx="595430" cy="255184"/>
      </dsp:txXfrm>
    </dsp:sp>
    <dsp:sp modelId="{0AFC41FA-2774-884B-9FFD-0AE0599B97BA}">
      <dsp:nvSpPr>
        <dsp:cNvPr id="0" name=""/>
        <dsp:cNvSpPr/>
      </dsp:nvSpPr>
      <dsp:spPr>
        <a:xfrm rot="5400000">
          <a:off x="4850957" y="-519537"/>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Poisson-Boltzmann </a:t>
          </a:r>
          <a:r>
            <a:rPr lang="en-US" sz="2800" kern="1200" dirty="0" err="1" smtClean="0"/>
            <a:t>vs</a:t>
          </a:r>
          <a:r>
            <a:rPr lang="en-US" sz="2800" kern="1200" dirty="0" smtClean="0"/>
            <a:t> Reaction Field Method</a:t>
          </a:r>
          <a:endParaRPr lang="en-US" sz="2800" kern="1200" dirty="0"/>
        </a:p>
      </dsp:txBody>
      <dsp:txXfrm rot="-5400000">
        <a:off x="1259051" y="3099359"/>
        <a:ext cx="7709722" cy="498919"/>
      </dsp:txXfrm>
    </dsp:sp>
    <dsp:sp modelId="{F102BF34-3D59-7649-B508-CEAC905BDB78}">
      <dsp:nvSpPr>
        <dsp:cNvPr id="0" name=""/>
        <dsp:cNvSpPr/>
      </dsp:nvSpPr>
      <dsp:spPr>
        <a:xfrm rot="5400000">
          <a:off x="521105" y="3967137"/>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137260"/>
        <a:ext cx="595430" cy="255184"/>
      </dsp:txXfrm>
    </dsp:sp>
    <dsp:sp modelId="{F6DA7A15-744B-4D47-AD47-BD5CE6FB5F87}">
      <dsp:nvSpPr>
        <dsp:cNvPr id="0" name=""/>
        <dsp:cNvSpPr/>
      </dsp:nvSpPr>
      <dsp:spPr>
        <a:xfrm rot="5400000">
          <a:off x="4850957" y="247638"/>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Select Explicit Water</a:t>
          </a:r>
          <a:endParaRPr lang="en-US" sz="2800" kern="1200" dirty="0"/>
        </a:p>
      </dsp:txBody>
      <dsp:txXfrm rot="-5400000">
        <a:off x="1259051" y="3866534"/>
        <a:ext cx="7709722" cy="498919"/>
      </dsp:txXfrm>
    </dsp:sp>
    <dsp:sp modelId="{08D58051-A8C9-7246-B3C7-2E7B2719FB21}">
      <dsp:nvSpPr>
        <dsp:cNvPr id="0" name=""/>
        <dsp:cNvSpPr/>
      </dsp:nvSpPr>
      <dsp:spPr>
        <a:xfrm rot="5400000">
          <a:off x="521105" y="4734313"/>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904436"/>
        <a:ext cx="595430" cy="255184"/>
      </dsp:txXfrm>
    </dsp:sp>
    <dsp:sp modelId="{8CA23437-A322-C24C-8DA8-2F59E1688E02}">
      <dsp:nvSpPr>
        <dsp:cNvPr id="0" name=""/>
        <dsp:cNvSpPr/>
      </dsp:nvSpPr>
      <dsp:spPr>
        <a:xfrm rot="5400000">
          <a:off x="4850957" y="1014814"/>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Electronic Polarizability: AMOEBA</a:t>
          </a:r>
          <a:endParaRPr lang="en-US" sz="2800" kern="1200" dirty="0"/>
        </a:p>
      </dsp:txBody>
      <dsp:txXfrm rot="-5400000">
        <a:off x="1259051" y="4633710"/>
        <a:ext cx="7709722" cy="49891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1" Type="http://schemas.openxmlformats.org/officeDocument/2006/relationships/image" Target="../media/image9.emf"/><Relationship Id="rId2" Type="http://schemas.openxmlformats.org/officeDocument/2006/relationships/image" Target="../media/image10.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5.emf"/><Relationship Id="rId2" Type="http://schemas.openxmlformats.org/officeDocument/2006/relationships/image" Target="../media/image7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6.emf"/><Relationship Id="rId2" Type="http://schemas.openxmlformats.org/officeDocument/2006/relationships/image" Target="../media/image87.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88.wmf"/><Relationship Id="rId2" Type="http://schemas.openxmlformats.org/officeDocument/2006/relationships/image" Target="../media/image89.wmf"/><Relationship Id="rId3" Type="http://schemas.openxmlformats.org/officeDocument/2006/relationships/image" Target="../media/image9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2.emf"/><Relationship Id="rId2" Type="http://schemas.openxmlformats.org/officeDocument/2006/relationships/image" Target="../media/image43.emf"/><Relationship Id="rId3" Type="http://schemas.openxmlformats.org/officeDocument/2006/relationships/image" Target="../media/image4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7.emf"/><Relationship Id="rId2" Type="http://schemas.openxmlformats.org/officeDocument/2006/relationships/image" Target="../media/image6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763D3E6-DA25-FA46-952B-2FF35B97BFD8}" type="datetimeFigureOut">
              <a:rPr lang="en-US" smtClean="0"/>
              <a:t>8/12/15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59C578A-3A3A-074A-ACB2-C20E05F0EF3F}" type="slidenum">
              <a:rPr lang="en-US" smtClean="0"/>
              <a:t>‹#›</a:t>
            </a:fld>
            <a:endParaRPr lang="en-US"/>
          </a:p>
        </p:txBody>
      </p:sp>
    </p:spTree>
    <p:extLst>
      <p:ext uri="{BB962C8B-B14F-4D97-AF65-F5344CB8AC3E}">
        <p14:creationId xmlns:p14="http://schemas.microsoft.com/office/powerpoint/2010/main" val="33365533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69C030A-F600-6C4F-A059-6CB1A3D505C8}" type="datetimeFigureOut">
              <a:rPr lang="en-US" smtClean="0"/>
              <a:t>8/12/15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B472275-5521-424D-95CC-578A0DF36A2B}" type="slidenum">
              <a:rPr lang="en-US" smtClean="0"/>
              <a:t>‹#›</a:t>
            </a:fld>
            <a:endParaRPr lang="en-US"/>
          </a:p>
        </p:txBody>
      </p:sp>
    </p:spTree>
    <p:extLst>
      <p:ext uri="{BB962C8B-B14F-4D97-AF65-F5344CB8AC3E}">
        <p14:creationId xmlns:p14="http://schemas.microsoft.com/office/powerpoint/2010/main" val="356106516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a:t>
            </a:r>
            <a:r>
              <a:rPr lang="en-US" baseline="0" dirty="0" smtClean="0"/>
              <a:t> my name is Andrew Ritchie and today I will be discussing my dissertation research: Quantifying Electrostatic Fields at Protein Interfaces using Classical Electrostatics Calculations</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a:t>
            </a:fld>
            <a:endParaRPr lang="en-US"/>
          </a:p>
        </p:txBody>
      </p:sp>
    </p:spTree>
    <p:extLst>
      <p:ext uri="{BB962C8B-B14F-4D97-AF65-F5344CB8AC3E}">
        <p14:creationId xmlns:p14="http://schemas.microsoft.com/office/powerpoint/2010/main" val="17638137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I mentioned before, we are using VSE to look at electrostatic fields at the protein-protein interface.  To do so, we have made six different Ral systems, each with a mutation from one interface amino acid to cyanocysteine.</a:t>
            </a:r>
          </a:p>
          <a:p>
            <a:r>
              <a:rPr lang="en-US" baseline="0" dirty="0" smtClean="0"/>
              <a:t>… </a:t>
            </a:r>
          </a:p>
          <a:p>
            <a:endParaRPr lang="en-US" baseline="0" dirty="0" smtClean="0"/>
          </a:p>
          <a:p>
            <a:r>
              <a:rPr lang="en-US" baseline="0" dirty="0" smtClean="0"/>
              <a:t>Rap K31E (and E30D/K31E) have a </a:t>
            </a:r>
            <a:r>
              <a:rPr lang="en-US" baseline="0" dirty="0" err="1" smtClean="0"/>
              <a:t>Kd</a:t>
            </a:r>
            <a:r>
              <a:rPr lang="en-US" baseline="0" dirty="0" smtClean="0"/>
              <a:t> of 1.8 and 1.0, respectively</a:t>
            </a:r>
            <a:endParaRPr lang="en-US" dirty="0"/>
          </a:p>
          <a:p>
            <a:r>
              <a:rPr lang="en-US" dirty="0"/>
              <a:t>----- Meeting Notes (8/5/15 16:06) -----</a:t>
            </a:r>
          </a:p>
          <a:p>
            <a:r>
              <a:rPr lang="en-US" dirty="0" smtClean="0"/>
              <a:t>"</a:t>
            </a:r>
            <a:r>
              <a:rPr lang="en-US" dirty="0"/>
              <a:t>We were interested in for physiological reasons in mutations on 30 and 31..." </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10</a:t>
            </a:fld>
            <a:endParaRPr lang="en-US"/>
          </a:p>
        </p:txBody>
      </p:sp>
    </p:spTree>
    <p:extLst>
      <p:ext uri="{BB962C8B-B14F-4D97-AF65-F5344CB8AC3E}">
        <p14:creationId xmlns:p14="http://schemas.microsoft.com/office/powerpoint/2010/main" val="30623176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a:t>---- Meeting Notes (8/5/15 16:06) -----</a:t>
            </a:r>
          </a:p>
          <a:p>
            <a:r>
              <a:rPr lang="en-US" dirty="0"/>
              <a:t>ALWAYS TELL US WHAT WE ARE LOOKING AT, don't let the audience get tricked into trying to interpret the bar chart.</a:t>
            </a:r>
          </a:p>
        </p:txBody>
      </p:sp>
      <p:sp>
        <p:nvSpPr>
          <p:cNvPr id="4" name="Slide Number Placeholder 3"/>
          <p:cNvSpPr>
            <a:spLocks noGrp="1"/>
          </p:cNvSpPr>
          <p:nvPr>
            <p:ph type="sldNum" sz="quarter" idx="10"/>
          </p:nvPr>
        </p:nvSpPr>
        <p:spPr/>
        <p:txBody>
          <a:bodyPr/>
          <a:lstStyle/>
          <a:p>
            <a:fld id="{EB472275-5521-424D-95CC-578A0DF36A2B}" type="slidenum">
              <a:rPr lang="en-US" smtClean="0"/>
              <a:t>11</a:t>
            </a:fld>
            <a:endParaRPr lang="en-US"/>
          </a:p>
        </p:txBody>
      </p:sp>
    </p:spTree>
    <p:extLst>
      <p:ext uri="{BB962C8B-B14F-4D97-AF65-F5344CB8AC3E}">
        <p14:creationId xmlns:p14="http://schemas.microsoft.com/office/powerpoint/2010/main" val="3062317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dirty="0"/>
              <a:t>. something people can use to predict interesting experiments</a:t>
            </a:r>
          </a:p>
          <a:p>
            <a:r>
              <a:rPr lang="en-US" dirty="0"/>
              <a:t>2. better molecular understanding and therefore ability to ask interesting physics questions</a:t>
            </a:r>
          </a:p>
        </p:txBody>
      </p:sp>
      <p:sp>
        <p:nvSpPr>
          <p:cNvPr id="4" name="Slide Number Placeholder 3"/>
          <p:cNvSpPr>
            <a:spLocks noGrp="1"/>
          </p:cNvSpPr>
          <p:nvPr>
            <p:ph type="sldNum" sz="quarter" idx="10"/>
          </p:nvPr>
        </p:nvSpPr>
        <p:spPr/>
        <p:txBody>
          <a:bodyPr/>
          <a:lstStyle/>
          <a:p>
            <a:fld id="{EB472275-5521-424D-95CC-578A0DF36A2B}" type="slidenum">
              <a:rPr lang="en-US" smtClean="0"/>
              <a:t>12</a:t>
            </a:fld>
            <a:endParaRPr lang="en-US"/>
          </a:p>
        </p:txBody>
      </p:sp>
    </p:spTree>
    <p:extLst>
      <p:ext uri="{BB962C8B-B14F-4D97-AF65-F5344CB8AC3E}">
        <p14:creationId xmlns:p14="http://schemas.microsoft.com/office/powerpoint/2010/main" val="2751086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dirty="0"/>
              <a:t>. something people can use to predict interesting experiments</a:t>
            </a:r>
          </a:p>
          <a:p>
            <a:r>
              <a:rPr lang="en-US" dirty="0"/>
              <a:t>2. better molecular understanding and therefore ability to ask interesting physics questions</a:t>
            </a:r>
          </a:p>
        </p:txBody>
      </p:sp>
      <p:sp>
        <p:nvSpPr>
          <p:cNvPr id="4" name="Slide Number Placeholder 3"/>
          <p:cNvSpPr>
            <a:spLocks noGrp="1"/>
          </p:cNvSpPr>
          <p:nvPr>
            <p:ph type="sldNum" sz="quarter" idx="10"/>
          </p:nvPr>
        </p:nvSpPr>
        <p:spPr/>
        <p:txBody>
          <a:bodyPr/>
          <a:lstStyle/>
          <a:p>
            <a:fld id="{EB472275-5521-424D-95CC-578A0DF36A2B}" type="slidenum">
              <a:rPr lang="en-US" smtClean="0"/>
              <a:t>13</a:t>
            </a:fld>
            <a:endParaRPr lang="en-US"/>
          </a:p>
        </p:txBody>
      </p:sp>
    </p:spTree>
    <p:extLst>
      <p:ext uri="{BB962C8B-B14F-4D97-AF65-F5344CB8AC3E}">
        <p14:creationId xmlns:p14="http://schemas.microsoft.com/office/powerpoint/2010/main" val="2751086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the log</a:t>
            </a:r>
            <a:r>
              <a:rPr lang="en-US" baseline="0" dirty="0" smtClean="0"/>
              <a:t> scale bar</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14</a:t>
            </a:fld>
            <a:endParaRPr lang="en-US"/>
          </a:p>
        </p:txBody>
      </p:sp>
    </p:spTree>
    <p:extLst>
      <p:ext uri="{BB962C8B-B14F-4D97-AF65-F5344CB8AC3E}">
        <p14:creationId xmlns:p14="http://schemas.microsoft.com/office/powerpoint/2010/main" val="2052251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one</a:t>
            </a:r>
            <a:r>
              <a:rPr lang="en-US" baseline="0" dirty="0" smtClean="0"/>
              <a:t> of the first things I wanted to do after deciding to do a 2D sampling strategy was to make sure I knew what to expect from an alkane-like molecule and test the Weighted </a:t>
            </a:r>
            <a:r>
              <a:rPr lang="en-US" baseline="0" dirty="0" err="1" smtClean="0"/>
              <a:t>Histrogram</a:t>
            </a:r>
            <a:r>
              <a:rPr lang="en-US" baseline="0" dirty="0" smtClean="0"/>
              <a:t> Analysis code my </a:t>
            </a:r>
            <a:r>
              <a:rPr lang="en-US" baseline="0" smtClean="0"/>
              <a:t>group uses on </a:t>
            </a:r>
            <a:r>
              <a:rPr lang="en-US" baseline="0" dirty="0" smtClean="0"/>
              <a:t>a 2D system.</a:t>
            </a:r>
          </a:p>
          <a:p>
            <a:endParaRPr lang="en-US" baseline="0" dirty="0" smtClean="0"/>
          </a:p>
          <a:p>
            <a:r>
              <a:rPr lang="en-US" baseline="0" dirty="0" smtClean="0"/>
              <a:t>To do this I modeled a fictional molecule in which the only contribution to its energy are the chi1 and chi2 dihedral angles, which were each modeled independently using a </a:t>
            </a:r>
            <a:r>
              <a:rPr lang="en-US" baseline="0" dirty="0" err="1" smtClean="0"/>
              <a:t>Ryckaert-Belleman</a:t>
            </a:r>
            <a:r>
              <a:rPr lang="en-US" baseline="0" dirty="0" smtClean="0"/>
              <a:t> potential function.  The main point I wanted to show here is that in 2 dimensions, the probability looks like the product of the 1 dimensional probabilities for an alkane molecule and that, for a perfect test case, I can reproduce the analytic probability distribution.</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15</a:t>
            </a:fld>
            <a:endParaRPr lang="en-US"/>
          </a:p>
        </p:txBody>
      </p:sp>
    </p:spTree>
    <p:extLst>
      <p:ext uri="{BB962C8B-B14F-4D97-AF65-F5344CB8AC3E}">
        <p14:creationId xmlns:p14="http://schemas.microsoft.com/office/powerpoint/2010/main" val="725009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ensembles of structures, let’s move on to electrostatics calculations</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18</a:t>
            </a:fld>
            <a:endParaRPr lang="en-US"/>
          </a:p>
        </p:txBody>
      </p:sp>
    </p:spTree>
    <p:extLst>
      <p:ext uri="{BB962C8B-B14F-4D97-AF65-F5344CB8AC3E}">
        <p14:creationId xmlns:p14="http://schemas.microsoft.com/office/powerpoint/2010/main" val="650184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 me remind you that</a:t>
            </a:r>
            <a:r>
              <a:rPr lang="en-US" baseline="0" dirty="0" smtClean="0"/>
              <a:t> we’ve used a refinement approach for how we go about calculating electrostatic fields.  This means that we may have started with a single method (PB), but we used the results of that to formulate new hypotheses on the sort of changes that may be required to improve the veracity of these sorts of calculations.</a:t>
            </a:r>
          </a:p>
        </p:txBody>
      </p:sp>
      <p:sp>
        <p:nvSpPr>
          <p:cNvPr id="4" name="Slide Number Placeholder 3"/>
          <p:cNvSpPr>
            <a:spLocks noGrp="1"/>
          </p:cNvSpPr>
          <p:nvPr>
            <p:ph type="sldNum" sz="quarter" idx="10"/>
          </p:nvPr>
        </p:nvSpPr>
        <p:spPr/>
        <p:txBody>
          <a:bodyPr/>
          <a:lstStyle/>
          <a:p>
            <a:fld id="{EB472275-5521-424D-95CC-578A0DF36A2B}" type="slidenum">
              <a:rPr lang="en-US" smtClean="0"/>
              <a:t>19</a:t>
            </a:fld>
            <a:endParaRPr lang="en-US"/>
          </a:p>
        </p:txBody>
      </p:sp>
    </p:spTree>
    <p:extLst>
      <p:ext uri="{BB962C8B-B14F-4D97-AF65-F5344CB8AC3E}">
        <p14:creationId xmlns:p14="http://schemas.microsoft.com/office/powerpoint/2010/main" val="2751086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20</a:t>
            </a:fld>
            <a:endParaRPr lang="en-US"/>
          </a:p>
        </p:txBody>
      </p:sp>
    </p:spTree>
    <p:extLst>
      <p:ext uri="{BB962C8B-B14F-4D97-AF65-F5344CB8AC3E}">
        <p14:creationId xmlns:p14="http://schemas.microsoft.com/office/powerpoint/2010/main" val="21839106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16:39) -----</a:t>
            </a:r>
          </a:p>
          <a:p>
            <a:r>
              <a:rPr lang="en-US"/>
              <a:t>Waaaaaaaaaay too much detail</a:t>
            </a:r>
          </a:p>
        </p:txBody>
      </p:sp>
      <p:sp>
        <p:nvSpPr>
          <p:cNvPr id="4" name="Slide Number Placeholder 3"/>
          <p:cNvSpPr>
            <a:spLocks noGrp="1"/>
          </p:cNvSpPr>
          <p:nvPr>
            <p:ph type="sldNum" sz="quarter" idx="10"/>
          </p:nvPr>
        </p:nvSpPr>
        <p:spPr/>
        <p:txBody>
          <a:bodyPr/>
          <a:lstStyle/>
          <a:p>
            <a:fld id="{EB472275-5521-424D-95CC-578A0DF36A2B}" type="slidenum">
              <a:rPr lang="en-US" smtClean="0"/>
              <a:t>21</a:t>
            </a:fld>
            <a:endParaRPr lang="en-US"/>
          </a:p>
        </p:txBody>
      </p:sp>
    </p:spTree>
    <p:extLst>
      <p:ext uri="{BB962C8B-B14F-4D97-AF65-F5344CB8AC3E}">
        <p14:creationId xmlns:p14="http://schemas.microsoft.com/office/powerpoint/2010/main" val="1629143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Doing </a:t>
            </a:r>
            <a:r>
              <a:rPr lang="en-US" dirty="0" smtClean="0"/>
              <a:t>a simple Poisson-Boltzmann</a:t>
            </a:r>
            <a:r>
              <a:rPr lang="en-US" baseline="0" dirty="0" smtClean="0"/>
              <a:t> electrostatics calculation on a protein shows that the electrostatic topology is very heterogeneous.  This is demonstrated by the structure on the left, p21 Ras bound to Ral, where the protein complex has been opened like a book, so the figure on the top is looking at the binding surface of Ras from the perspective of Ral and the figure on the bottom is the binding surface of Ral from the perspective of Ras.  Here we have mapped the component of the electrostatic that is perpendicular to the surface to the surface.  We can see that the field is not only heterogeneous, but spans a large range, more than 50 MV/cm.</a:t>
            </a:r>
          </a:p>
          <a:p>
            <a:endParaRPr lang="en-US" baseline="0" dirty="0" smtClean="0"/>
          </a:p>
          <a:p>
            <a:r>
              <a:rPr lang="en-US" baseline="0" dirty="0" smtClean="0"/>
              <a:t>So if protein electrostatics are important, how do we experimentally look at them?  </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a:t>
            </a:fld>
            <a:endParaRPr lang="en-US"/>
          </a:p>
        </p:txBody>
      </p:sp>
    </p:spTree>
    <p:extLst>
      <p:ext uri="{BB962C8B-B14F-4D97-AF65-F5344CB8AC3E}">
        <p14:creationId xmlns:p14="http://schemas.microsoft.com/office/powerpoint/2010/main" val="22941272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tried using</a:t>
            </a:r>
            <a:r>
              <a:rPr lang="en-US" baseline="0" dirty="0" smtClean="0"/>
              <a:t> PB straight-out-of-the-box and the results (absolute fields) were poor and inconsistent.</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Removing the reference potential from the solvated potential results in only the potential generated by the solvent polarizing about the solute, represented by the rightmost image.</a:t>
            </a:r>
            <a:r>
              <a:rPr lang="en-US" sz="1200" kern="1200" baseline="0" dirty="0" smtClean="0">
                <a:solidFill>
                  <a:schemeClr val="tx1"/>
                </a:solidFill>
                <a:effectLst/>
                <a:latin typeface="+mn-lt"/>
                <a:ea typeface="+mn-ea"/>
                <a:cs typeface="+mn-cs"/>
              </a:rPr>
              <a:t> T</a:t>
            </a:r>
            <a:r>
              <a:rPr lang="en-US" sz="1200" kern="1200" dirty="0" smtClean="0">
                <a:solidFill>
                  <a:schemeClr val="tx1"/>
                </a:solidFill>
                <a:effectLst/>
                <a:latin typeface="+mn-lt"/>
                <a:ea typeface="+mn-ea"/>
                <a:cs typeface="+mn-cs"/>
              </a:rPr>
              <a:t>he SRF (leftmost image) result being added to the analytical solution to the Coulomb field for all protein atoms in a dielectric </a:t>
            </a:r>
            <a:r>
              <a:rPr lang="en-US" sz="1200" i="1" kern="1200" dirty="0" smtClean="0">
                <a:solidFill>
                  <a:schemeClr val="tx1"/>
                </a:solidFill>
                <a:effectLst/>
                <a:latin typeface="+mn-lt"/>
                <a:ea typeface="+mn-ea"/>
                <a:cs typeface="+mn-cs"/>
                <a:sym typeface="Symbol"/>
              </a:rPr>
              <a:t></a:t>
            </a:r>
            <a:r>
              <a:rPr lang="en-US" sz="1200" kern="1200" baseline="-25000" dirty="0" smtClean="0">
                <a:solidFill>
                  <a:schemeClr val="tx1"/>
                </a:solidFill>
                <a:effectLst/>
                <a:latin typeface="+mn-lt"/>
                <a:ea typeface="+mn-ea"/>
                <a:cs typeface="+mn-cs"/>
              </a:rPr>
              <a:t>solute</a:t>
            </a:r>
            <a:r>
              <a:rPr lang="en-US" sz="1200" kern="1200" dirty="0" smtClean="0">
                <a:solidFill>
                  <a:schemeClr val="tx1"/>
                </a:solidFill>
                <a:effectLst/>
                <a:latin typeface="+mn-lt"/>
                <a:ea typeface="+mn-ea"/>
                <a:cs typeface="+mn-cs"/>
              </a:rPr>
              <a:t>, (middle image), resulting in a total field which uses a numeric solution for the contribution of the implicit solvent and an analytic solution for the contribution of the explicit solute.  In this way, numerical errors in the final result are reduced by only solving for part of the system (the solvent) numerically.  This also decreases the calculation sensitivity to input parameters such as box size, grid spacing, box location, charge mapping method, etc. Since our initial work, APBS now has the “</a:t>
            </a:r>
            <a:r>
              <a:rPr lang="en-US" sz="1200" kern="1200" dirty="0" err="1" smtClean="0">
                <a:solidFill>
                  <a:schemeClr val="tx1"/>
                </a:solidFill>
                <a:effectLst/>
                <a:latin typeface="+mn-lt"/>
                <a:ea typeface="+mn-ea"/>
                <a:cs typeface="+mn-cs"/>
              </a:rPr>
              <a:t>lrpbe</a:t>
            </a:r>
            <a:r>
              <a:rPr lang="en-US" sz="1200" kern="1200" dirty="0" smtClean="0">
                <a:solidFill>
                  <a:schemeClr val="tx1"/>
                </a:solidFill>
                <a:effectLst/>
                <a:latin typeface="+mn-lt"/>
                <a:ea typeface="+mn-ea"/>
                <a:cs typeface="+mn-cs"/>
              </a:rPr>
              <a:t>” keyword, which solves for the SRF directly without requiring a reference calculation.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APBS has</a:t>
            </a:r>
            <a:r>
              <a:rPr lang="en-US" baseline="0" dirty="0" smtClean="0"/>
              <a:t> a keyword that solves the PBE (using finite difference) in this manner (</a:t>
            </a:r>
            <a:r>
              <a:rPr lang="en-US" baseline="0" dirty="0" err="1" smtClean="0"/>
              <a:t>lrpbe</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EB472275-5521-424D-95CC-578A0DF36A2B}" type="slidenum">
              <a:rPr lang="en-US" smtClean="0"/>
              <a:t>23</a:t>
            </a:fld>
            <a:endParaRPr lang="en-US"/>
          </a:p>
        </p:txBody>
      </p:sp>
    </p:spTree>
    <p:extLst>
      <p:ext uri="{BB962C8B-B14F-4D97-AF65-F5344CB8AC3E}">
        <p14:creationId xmlns:p14="http://schemas.microsoft.com/office/powerpoint/2010/main" val="9695498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a:t>
            </a:r>
            <a:r>
              <a:rPr lang="en-US" baseline="0" dirty="0" smtClean="0"/>
              <a:t> I’m also working on a set a even coarser grid-</a:t>
            </a:r>
            <a:r>
              <a:rPr lang="en-US" baseline="0" dirty="0" err="1" smtClean="0"/>
              <a:t>spacings</a:t>
            </a:r>
            <a:r>
              <a:rPr lang="en-US" baseline="0" dirty="0" smtClean="0"/>
              <a:t> in which the second stage boxes encompass approximately half and approximately all of the protein each.  The idea here is to determine whether the box size or the grid spacing is more important.  I do not yet have any examined data for this strategy.</a:t>
            </a:r>
          </a:p>
          <a:p>
            <a:r>
              <a:rPr lang="en-US" baseline="0" dirty="0" smtClean="0"/>
              <a:t> </a:t>
            </a:r>
          </a:p>
          <a:p>
            <a:r>
              <a:rPr lang="en-US" baseline="0" dirty="0" smtClean="0"/>
              <a:t>Because APBS is very highly tunable, one of the challenges is determining which parameters are most important and whether or not it’s physically reasonable.  Right now, focusing on the box positions, I’m trying to come up with a consistent metric for determining how to decide the location, size, and grid spacing that is the most useful combination of accurate and quick.</a:t>
            </a:r>
          </a:p>
        </p:txBody>
      </p:sp>
      <p:sp>
        <p:nvSpPr>
          <p:cNvPr id="4" name="Slide Number Placeholder 3"/>
          <p:cNvSpPr>
            <a:spLocks noGrp="1"/>
          </p:cNvSpPr>
          <p:nvPr>
            <p:ph type="sldNum" sz="quarter" idx="10"/>
          </p:nvPr>
        </p:nvSpPr>
        <p:spPr/>
        <p:txBody>
          <a:bodyPr/>
          <a:lstStyle/>
          <a:p>
            <a:fld id="{EB472275-5521-424D-95CC-578A0DF36A2B}" type="slidenum">
              <a:rPr lang="en-US" smtClean="0"/>
              <a:t>24</a:t>
            </a:fld>
            <a:endParaRPr lang="en-US"/>
          </a:p>
        </p:txBody>
      </p:sp>
    </p:spTree>
    <p:extLst>
      <p:ext uri="{BB962C8B-B14F-4D97-AF65-F5344CB8AC3E}">
        <p14:creationId xmlns:p14="http://schemas.microsoft.com/office/powerpoint/2010/main" val="4110450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25</a:t>
            </a:fld>
            <a:endParaRPr lang="en-US"/>
          </a:p>
        </p:txBody>
      </p:sp>
    </p:spTree>
    <p:extLst>
      <p:ext uri="{BB962C8B-B14F-4D97-AF65-F5344CB8AC3E}">
        <p14:creationId xmlns:p14="http://schemas.microsoft.com/office/powerpoint/2010/main" val="13215972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26</a:t>
            </a:fld>
            <a:endParaRPr lang="en-US"/>
          </a:p>
        </p:txBody>
      </p:sp>
    </p:spTree>
    <p:extLst>
      <p:ext uri="{BB962C8B-B14F-4D97-AF65-F5344CB8AC3E}">
        <p14:creationId xmlns:p14="http://schemas.microsoft.com/office/powerpoint/2010/main" val="20936029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Large</a:t>
            </a:r>
            <a:r>
              <a:rPr lang="en-US" baseline="0" dirty="0" smtClean="0"/>
              <a:t> box numeric weakly sensitive to grid location. </a:t>
            </a:r>
          </a:p>
          <a:p>
            <a:r>
              <a:rPr lang="en-US" baseline="0" dirty="0" smtClean="0"/>
              <a:t>Large box RFM has higher correlation, shows sensitivity to box.</a:t>
            </a:r>
          </a:p>
          <a:p>
            <a:r>
              <a:rPr lang="en-US" baseline="0" dirty="0" smtClean="0"/>
              <a:t>Correlations increased in numeric difference but not RFM difference</a:t>
            </a:r>
          </a:p>
        </p:txBody>
      </p:sp>
      <p:sp>
        <p:nvSpPr>
          <p:cNvPr id="4" name="Slide Number Placeholder 3"/>
          <p:cNvSpPr>
            <a:spLocks noGrp="1"/>
          </p:cNvSpPr>
          <p:nvPr>
            <p:ph type="sldNum" sz="quarter" idx="10"/>
          </p:nvPr>
        </p:nvSpPr>
        <p:spPr/>
        <p:txBody>
          <a:bodyPr/>
          <a:lstStyle/>
          <a:p>
            <a:fld id="{EB472275-5521-424D-95CC-578A0DF36A2B}" type="slidenum">
              <a:rPr lang="en-US" smtClean="0"/>
              <a:t>27</a:t>
            </a:fld>
            <a:endParaRPr lang="en-US"/>
          </a:p>
        </p:txBody>
      </p:sp>
    </p:spTree>
    <p:extLst>
      <p:ext uri="{BB962C8B-B14F-4D97-AF65-F5344CB8AC3E}">
        <p14:creationId xmlns:p14="http://schemas.microsoft.com/office/powerpoint/2010/main" val="4206317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Small box numeric VERY sensitive</a:t>
            </a:r>
            <a:r>
              <a:rPr lang="en-US" baseline="0" dirty="0" smtClean="0"/>
              <a:t> to box location</a:t>
            </a:r>
          </a:p>
          <a:p>
            <a:r>
              <a:rPr lang="en-US" dirty="0" smtClean="0"/>
              <a:t>Small box RFM much less sensitive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Correlations increased in numeric difference but not RFM difference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28</a:t>
            </a:fld>
            <a:endParaRPr lang="en-US"/>
          </a:p>
        </p:txBody>
      </p:sp>
    </p:spTree>
    <p:extLst>
      <p:ext uri="{BB962C8B-B14F-4D97-AF65-F5344CB8AC3E}">
        <p14:creationId xmlns:p14="http://schemas.microsoft.com/office/powerpoint/2010/main" val="28714549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29</a:t>
            </a:fld>
            <a:endParaRPr lang="en-US"/>
          </a:p>
        </p:txBody>
      </p:sp>
    </p:spTree>
    <p:extLst>
      <p:ext uri="{BB962C8B-B14F-4D97-AF65-F5344CB8AC3E}">
        <p14:creationId xmlns:p14="http://schemas.microsoft.com/office/powerpoint/2010/main" val="39785314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Trying to be very generous with hydrogen bonding criteria</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30</a:t>
            </a:fld>
            <a:endParaRPr lang="en-US"/>
          </a:p>
        </p:txBody>
      </p:sp>
    </p:spTree>
    <p:extLst>
      <p:ext uri="{BB962C8B-B14F-4D97-AF65-F5344CB8AC3E}">
        <p14:creationId xmlns:p14="http://schemas.microsoft.com/office/powerpoint/2010/main" val="8382848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Sphere does not help either calculation methods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Correlations increased in numeric difference but not RFM difference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a water was within 5 </a:t>
            </a:r>
            <a:r>
              <a:rPr lang="en-US" dirty="0" err="1" smtClean="0"/>
              <a:t>Å</a:t>
            </a:r>
            <a:r>
              <a:rPr lang="en-US" dirty="0" smtClean="0"/>
              <a:t> of the nitrile, it remained within 5 </a:t>
            </a:r>
            <a:r>
              <a:rPr lang="en-US" dirty="0" err="1" smtClean="0"/>
              <a:t>Å</a:t>
            </a:r>
            <a:r>
              <a:rPr lang="en-US" dirty="0" smtClean="0"/>
              <a:t> for an average of 20±4.2 frames</a:t>
            </a:r>
          </a:p>
        </p:txBody>
      </p:sp>
      <p:sp>
        <p:nvSpPr>
          <p:cNvPr id="4" name="Slide Number Placeholder 3"/>
          <p:cNvSpPr>
            <a:spLocks noGrp="1"/>
          </p:cNvSpPr>
          <p:nvPr>
            <p:ph type="sldNum" sz="quarter" idx="10"/>
          </p:nvPr>
        </p:nvSpPr>
        <p:spPr/>
        <p:txBody>
          <a:bodyPr/>
          <a:lstStyle/>
          <a:p>
            <a:fld id="{EB472275-5521-424D-95CC-578A0DF36A2B}" type="slidenum">
              <a:rPr lang="en-US" smtClean="0"/>
              <a:t>31</a:t>
            </a:fld>
            <a:endParaRPr lang="en-US"/>
          </a:p>
        </p:txBody>
      </p:sp>
    </p:spTree>
    <p:extLst>
      <p:ext uri="{BB962C8B-B14F-4D97-AF65-F5344CB8AC3E}">
        <p14:creationId xmlns:p14="http://schemas.microsoft.com/office/powerpoint/2010/main" val="42906468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H-bonding also does not help</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Correlations increased in numeric difference but not RFM difference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9.92% of frames had a nitrile-water hydrogen bond</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33</a:t>
            </a:fld>
            <a:endParaRPr lang="en-US"/>
          </a:p>
        </p:txBody>
      </p:sp>
    </p:spTree>
    <p:extLst>
      <p:ext uri="{BB962C8B-B14F-4D97-AF65-F5344CB8AC3E}">
        <p14:creationId xmlns:p14="http://schemas.microsoft.com/office/powerpoint/2010/main" val="1317336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overall</a:t>
            </a:r>
            <a:r>
              <a:rPr lang="en-US" baseline="0" dirty="0" smtClean="0"/>
              <a:t> goals are to produce a method for calculating protein electrostatics which reproduces experimental measurements with enough confidence that we can use computation as an indicator of interesting experiments, and possibly replace expensive </a:t>
            </a:r>
            <a:r>
              <a:rPr lang="en-US" i="1" baseline="0" dirty="0" smtClean="0"/>
              <a:t>in vitro </a:t>
            </a:r>
            <a:r>
              <a:rPr lang="en-US" i="0" baseline="0" dirty="0" smtClean="0"/>
              <a:t>protein experiments with cheaper </a:t>
            </a:r>
            <a:r>
              <a:rPr lang="en-US" i="1" u="none" baseline="0" dirty="0" smtClean="0"/>
              <a:t>in </a:t>
            </a:r>
            <a:r>
              <a:rPr lang="en-US" i="1" u="none" baseline="0" dirty="0" err="1" smtClean="0"/>
              <a:t>silico</a:t>
            </a:r>
            <a:r>
              <a:rPr lang="en-US" i="0" u="none" baseline="0" dirty="0" smtClean="0"/>
              <a:t> experiments.  To this aim, I have looked at multidimensional umbrella sampling as an enhanced MD method, different ways of solving the Poisson-Boltzmann equation, and explicit modeling of atomic polarizations </a:t>
            </a:r>
            <a:r>
              <a:rPr lang="en-US" i="1" u="none" baseline="0" dirty="0" smtClean="0"/>
              <a:t>via </a:t>
            </a:r>
            <a:r>
              <a:rPr lang="en-US" i="0" u="none" baseline="0" dirty="0" smtClean="0"/>
              <a:t>the AMOEBA force field.  Today I’m mostly going to focus on my PB results.</a:t>
            </a:r>
          </a:p>
          <a:p>
            <a:r>
              <a:rPr lang="en-US" dirty="0" smtClean="0"/>
              <a:t> </a:t>
            </a:r>
            <a:r>
              <a:rPr lang="en-US" baseline="0" dirty="0" smtClean="0"/>
              <a:t>-</a:t>
            </a:r>
            <a:r>
              <a:rPr lang="en-US" baseline="0" dirty="0" smtClean="0"/>
              <a:t>---- Meeting Notes (8/5/15 16:06) -----</a:t>
            </a:r>
          </a:p>
          <a:p>
            <a:r>
              <a:rPr lang="en-US" baseline="0" dirty="0" smtClean="0"/>
              <a:t>Went through this too fast.  It's really the summary of everything I have done.  Add citations to papers. This is not translating to that fact that this is projects that I have worked on.  Try to make this more big-picture.  </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a:t>
            </a:fld>
            <a:endParaRPr lang="en-US"/>
          </a:p>
        </p:txBody>
      </p:sp>
    </p:spTree>
    <p:extLst>
      <p:ext uri="{BB962C8B-B14F-4D97-AF65-F5344CB8AC3E}">
        <p14:creationId xmlns:p14="http://schemas.microsoft.com/office/powerpoint/2010/main" val="13221230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Nearest water does not help</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Correlations increased in numeric difference but not RFM difference</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34</a:t>
            </a:fld>
            <a:endParaRPr lang="en-US"/>
          </a:p>
        </p:txBody>
      </p:sp>
    </p:spTree>
    <p:extLst>
      <p:ext uri="{BB962C8B-B14F-4D97-AF65-F5344CB8AC3E}">
        <p14:creationId xmlns:p14="http://schemas.microsoft.com/office/powerpoint/2010/main" val="28801970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36</a:t>
            </a:fld>
            <a:endParaRPr lang="en-US"/>
          </a:p>
        </p:txBody>
      </p:sp>
    </p:spTree>
    <p:extLst>
      <p:ext uri="{BB962C8B-B14F-4D97-AF65-F5344CB8AC3E}">
        <p14:creationId xmlns:p14="http://schemas.microsoft.com/office/powerpoint/2010/main" val="18079099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37</a:t>
            </a:fld>
            <a:endParaRPr lang="en-US"/>
          </a:p>
        </p:txBody>
      </p:sp>
    </p:spTree>
    <p:extLst>
      <p:ext uri="{BB962C8B-B14F-4D97-AF65-F5344CB8AC3E}">
        <p14:creationId xmlns:p14="http://schemas.microsoft.com/office/powerpoint/2010/main" val="37069397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systems where dynamics were generated in a point charge force field (Amber03), fields calculated via the polarizable AMOEBA force field are generally worse than those calculated using PB with point charges</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38</a:t>
            </a:fld>
            <a:endParaRPr lang="en-US"/>
          </a:p>
        </p:txBody>
      </p:sp>
    </p:spTree>
    <p:extLst>
      <p:ext uri="{BB962C8B-B14F-4D97-AF65-F5344CB8AC3E}">
        <p14:creationId xmlns:p14="http://schemas.microsoft.com/office/powerpoint/2010/main" val="30690052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39</a:t>
            </a:fld>
            <a:endParaRPr lang="en-US"/>
          </a:p>
        </p:txBody>
      </p:sp>
    </p:spTree>
    <p:extLst>
      <p:ext uri="{BB962C8B-B14F-4D97-AF65-F5344CB8AC3E}">
        <p14:creationId xmlns:p14="http://schemas.microsoft.com/office/powerpoint/2010/main" val="2838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40</a:t>
            </a:fld>
            <a:endParaRPr lang="en-US"/>
          </a:p>
        </p:txBody>
      </p:sp>
    </p:spTree>
    <p:extLst>
      <p:ext uri="{BB962C8B-B14F-4D97-AF65-F5344CB8AC3E}">
        <p14:creationId xmlns:p14="http://schemas.microsoft.com/office/powerpoint/2010/main" val="21839106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16:18) -----</a:t>
            </a:r>
          </a:p>
          <a:p>
            <a:r>
              <a:rPr lang="en-US"/>
              <a:t>backup</a:t>
            </a:r>
          </a:p>
        </p:txBody>
      </p:sp>
      <p:sp>
        <p:nvSpPr>
          <p:cNvPr id="4" name="Slide Number Placeholder 3"/>
          <p:cNvSpPr>
            <a:spLocks noGrp="1"/>
          </p:cNvSpPr>
          <p:nvPr>
            <p:ph type="sldNum" sz="quarter" idx="10"/>
          </p:nvPr>
        </p:nvSpPr>
        <p:spPr/>
        <p:txBody>
          <a:bodyPr/>
          <a:lstStyle/>
          <a:p>
            <a:fld id="{EB472275-5521-424D-95CC-578A0DF36A2B}" type="slidenum">
              <a:rPr lang="en-US" smtClean="0"/>
              <a:t>45</a:t>
            </a:fld>
            <a:endParaRPr lang="en-US"/>
          </a:p>
        </p:txBody>
      </p:sp>
    </p:spTree>
    <p:extLst>
      <p:ext uri="{BB962C8B-B14F-4D97-AF65-F5344CB8AC3E}">
        <p14:creationId xmlns:p14="http://schemas.microsoft.com/office/powerpoint/2010/main" val="12062096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16:18) -----</a:t>
            </a:r>
          </a:p>
          <a:p>
            <a:r>
              <a:rPr lang="en-US"/>
              <a:t>Backup</a:t>
            </a:r>
          </a:p>
          <a:p>
            <a:endParaRPr lang="en-US"/>
          </a:p>
        </p:txBody>
      </p:sp>
      <p:sp>
        <p:nvSpPr>
          <p:cNvPr id="4" name="Slide Number Placeholder 3"/>
          <p:cNvSpPr>
            <a:spLocks noGrp="1"/>
          </p:cNvSpPr>
          <p:nvPr>
            <p:ph type="sldNum" sz="quarter" idx="10"/>
          </p:nvPr>
        </p:nvSpPr>
        <p:spPr/>
        <p:txBody>
          <a:bodyPr/>
          <a:lstStyle/>
          <a:p>
            <a:fld id="{EB472275-5521-424D-95CC-578A0DF36A2B}" type="slidenum">
              <a:rPr lang="en-US" smtClean="0"/>
              <a:t>46</a:t>
            </a:fld>
            <a:endParaRPr lang="en-US"/>
          </a:p>
        </p:txBody>
      </p:sp>
    </p:spTree>
    <p:extLst>
      <p:ext uri="{BB962C8B-B14F-4D97-AF65-F5344CB8AC3E}">
        <p14:creationId xmlns:p14="http://schemas.microsoft.com/office/powerpoint/2010/main" val="16248026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most impactful</a:t>
            </a:r>
            <a:r>
              <a:rPr lang="en-US" baseline="0" dirty="0" smtClean="0"/>
              <a:t> difference between sampling two degrees of freedom rather than one are the dipole moment vectors of the nitrile probe.  The reason for using umbrella sampling is because there are potential energy barriers that are not likely to be surpassed over a reasonable simulation time at biologically relevant temperatures.  The nitrile probe used has two relevant torsional degrees of freedom beyond the backbone.  By just biasing a single degree of freedom, chi 2, an ensemble of structures are generated which nearly all have the same chi 1 dihedral and incompletely samples the 3 dimensional dipole vector space.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Using 2D umbrella sampling, however, creates a more-complete picture of probe dipole vectors, which is relevant for the magnitude of the VSE.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51</a:t>
            </a:fld>
            <a:endParaRPr lang="en-US"/>
          </a:p>
        </p:txBody>
      </p:sp>
    </p:spTree>
    <p:extLst>
      <p:ext uri="{BB962C8B-B14F-4D97-AF65-F5344CB8AC3E}">
        <p14:creationId xmlns:p14="http://schemas.microsoft.com/office/powerpoint/2010/main" val="1623480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look at protein electrostatic</a:t>
            </a:r>
            <a:r>
              <a:rPr lang="en-US" baseline="0" dirty="0" smtClean="0"/>
              <a:t> fields using the vibrational stark effect</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4</a:t>
            </a:fld>
            <a:endParaRPr lang="en-US"/>
          </a:p>
        </p:txBody>
      </p:sp>
    </p:spTree>
    <p:extLst>
      <p:ext uri="{BB962C8B-B14F-4D97-AF65-F5344CB8AC3E}">
        <p14:creationId xmlns:p14="http://schemas.microsoft.com/office/powerpoint/2010/main" val="3684675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VSE is a way to relate changes</a:t>
            </a:r>
            <a:r>
              <a:rPr lang="en-US" baseline="0" dirty="0" smtClean="0"/>
              <a:t> in electrostatic fields perpendicular to some vibrational chromophore dipole moment with changes in vibrational absorption energy.  In our case, we are looking at cyanocysteine as our vibrational chromophore.</a:t>
            </a:r>
            <a:endParaRPr lang="en-US" dirty="0" smtClean="0"/>
          </a:p>
          <a:p>
            <a:endParaRPr lang="en-US" dirty="0" smtClean="0"/>
          </a:p>
          <a:p>
            <a:r>
              <a:rPr lang="en-US" dirty="0" smtClean="0"/>
              <a:t>Don’t spend too long on this: VSE is</a:t>
            </a:r>
            <a:r>
              <a:rPr lang="en-US" baseline="0" dirty="0" smtClean="0"/>
              <a:t> a way to relate changes in electrostatic fields with vibrational absorption energy shifts</a:t>
            </a:r>
          </a:p>
          <a:p>
            <a:r>
              <a:rPr lang="en-US" baseline="0" dirty="0" smtClean="0"/>
              <a:t>----- Meeting Notes (8/5/15 16:06) -----</a:t>
            </a:r>
          </a:p>
          <a:p>
            <a:r>
              <a:rPr lang="en-US" baseline="0" dirty="0" smtClean="0"/>
              <a:t>Try not to say red and blue shift, try to say increase and decrease absorption energy.</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5</a:t>
            </a:fld>
            <a:endParaRPr lang="en-US"/>
          </a:p>
        </p:txBody>
      </p:sp>
    </p:spTree>
    <p:extLst>
      <p:ext uri="{BB962C8B-B14F-4D97-AF65-F5344CB8AC3E}">
        <p14:creationId xmlns:p14="http://schemas.microsoft.com/office/powerpoint/2010/main" val="1312512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know how to measure protein fields.</a:t>
            </a:r>
            <a:r>
              <a:rPr lang="en-US" baseline="0" dirty="0" smtClean="0"/>
              <a:t>  Now let me take a moment to introduce our experimental system.</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6</a:t>
            </a:fld>
            <a:endParaRPr lang="en-US"/>
          </a:p>
        </p:txBody>
      </p:sp>
    </p:spTree>
    <p:extLst>
      <p:ext uri="{BB962C8B-B14F-4D97-AF65-F5344CB8AC3E}">
        <p14:creationId xmlns:p14="http://schemas.microsoft.com/office/powerpoint/2010/main" val="2509687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To do so, I first</a:t>
            </a:r>
            <a:r>
              <a:rPr lang="en-US" sz="1200" baseline="0" dirty="0" smtClean="0"/>
              <a:t> need to mention structure.  Here we see two </a:t>
            </a:r>
            <a:r>
              <a:rPr lang="en-US" sz="1200" baseline="0" dirty="0" err="1" smtClean="0"/>
              <a:t>GTPases</a:t>
            </a:r>
            <a:r>
              <a:rPr lang="en-US" sz="1200" baseline="0" dirty="0" smtClean="0"/>
              <a:t>, p21 Ras (red) and Rap1a (blue), where the backbones have been aligned.  Structurally, they are nearly identical. However, they bind the downstream effector, Ral Guanosine Dissociation Stimulator, with an order of magnitude difference in dissociation constant.  Because they are so structurally similar, electrostatics must be responsible for this selectivity.</a:t>
            </a:r>
            <a:endParaRPr lang="en-US" sz="1200" dirty="0" smtClean="0"/>
          </a:p>
          <a:p>
            <a:r>
              <a:rPr lang="en-US" sz="1200" dirty="0" smtClean="0"/>
              <a:t>50% amino acid identity</a:t>
            </a:r>
          </a:p>
          <a:p>
            <a:r>
              <a:rPr lang="en-US" sz="1200" dirty="0" smtClean="0"/>
              <a:t>80% amino acid homology</a:t>
            </a:r>
          </a:p>
          <a:p>
            <a:r>
              <a:rPr lang="en-US" sz="1200" dirty="0" smtClean="0"/>
              <a:t>0.7 </a:t>
            </a:r>
            <a:r>
              <a:rPr lang="en-US" sz="1200" dirty="0" err="1" smtClean="0"/>
              <a:t>Å</a:t>
            </a:r>
            <a:r>
              <a:rPr lang="en-US" sz="1200" dirty="0" smtClean="0"/>
              <a:t> effector binding surface RMSD</a:t>
            </a:r>
          </a:p>
          <a:p>
            <a:r>
              <a:rPr lang="en-US" sz="1200" dirty="0" smtClean="0"/>
              <a:t>----- Meeting Notes (8/5/15 16:06) -----</a:t>
            </a:r>
          </a:p>
          <a:p>
            <a:r>
              <a:rPr lang="en-US" sz="1200" dirty="0" smtClean="0"/>
              <a:t>Say "Protein electrostatics are the forces caused by the orientation and locations of charges in space, as related to proteins".  I'm not telling them what electrostatics are.</a:t>
            </a:r>
          </a:p>
        </p:txBody>
      </p:sp>
      <p:sp>
        <p:nvSpPr>
          <p:cNvPr id="4" name="Slide Number Placeholder 3"/>
          <p:cNvSpPr>
            <a:spLocks noGrp="1"/>
          </p:cNvSpPr>
          <p:nvPr>
            <p:ph type="sldNum" sz="quarter" idx="10"/>
          </p:nvPr>
        </p:nvSpPr>
        <p:spPr/>
        <p:txBody>
          <a:bodyPr/>
          <a:lstStyle/>
          <a:p>
            <a:fld id="{EB472275-5521-424D-95CC-578A0DF36A2B}" type="slidenum">
              <a:rPr lang="en-US" smtClean="0"/>
              <a:t>7</a:t>
            </a:fld>
            <a:endParaRPr lang="en-US"/>
          </a:p>
        </p:txBody>
      </p:sp>
    </p:spTree>
    <p:extLst>
      <p:ext uri="{BB962C8B-B14F-4D97-AF65-F5344CB8AC3E}">
        <p14:creationId xmlns:p14="http://schemas.microsoft.com/office/powerpoint/2010/main" val="1632718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a:t>
            </a:r>
            <a:r>
              <a:rPr lang="en-US" baseline="0" dirty="0" smtClean="0"/>
              <a:t> the left is the crystal structure of Rap1a docked to </a:t>
            </a:r>
            <a:r>
              <a:rPr lang="en-US" baseline="0" dirty="0" err="1" smtClean="0"/>
              <a:t>Raf</a:t>
            </a:r>
            <a:r>
              <a:rPr lang="en-US" baseline="0" dirty="0" smtClean="0"/>
              <a:t>, 1GUA, and p21 Ras docked to </a:t>
            </a:r>
            <a:r>
              <a:rPr lang="en-US" baseline="0" dirty="0" err="1" smtClean="0"/>
              <a:t>RalGDS</a:t>
            </a:r>
            <a:r>
              <a:rPr lang="en-US" baseline="0" dirty="0" smtClean="0"/>
              <a:t>, 1LFD. </a:t>
            </a:r>
          </a:p>
          <a:p>
            <a:r>
              <a:rPr lang="en-US" baseline="0" dirty="0" smtClean="0"/>
              <a:t>----- Meeting Notes (8/5/15 16:06) -----</a:t>
            </a:r>
          </a:p>
          <a:p>
            <a:r>
              <a:rPr lang="en-US" baseline="0" dirty="0" smtClean="0"/>
              <a:t>On the top is the GTPase and on the bottom is the effector.  What we're looking at is the docking of the GTPase to the effector.  </a:t>
            </a:r>
          </a:p>
          <a:p>
            <a:endParaRPr lang="en-US" baseline="0" dirty="0" smtClean="0"/>
          </a:p>
          <a:p>
            <a:r>
              <a:rPr lang="en-US" baseline="0" dirty="0" smtClean="0"/>
              <a:t>WT Rap/Ral: </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8</a:t>
            </a:fld>
            <a:endParaRPr lang="en-US"/>
          </a:p>
        </p:txBody>
      </p:sp>
    </p:spTree>
    <p:extLst>
      <p:ext uri="{BB962C8B-B14F-4D97-AF65-F5344CB8AC3E}">
        <p14:creationId xmlns:p14="http://schemas.microsoft.com/office/powerpoint/2010/main" val="1013631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work I’m going to present, I am looking exclusively</a:t>
            </a:r>
            <a:r>
              <a:rPr lang="en-US" baseline="0" dirty="0" smtClean="0"/>
              <a:t> at Rap1a docked to its downstream effector, </a:t>
            </a:r>
            <a:r>
              <a:rPr lang="en-US" baseline="0" dirty="0" err="1" smtClean="0"/>
              <a:t>RalGDS</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EB472275-5521-424D-95CC-578A0DF36A2B}" type="slidenum">
              <a:rPr lang="en-US" smtClean="0"/>
              <a:t>9</a:t>
            </a:fld>
            <a:endParaRPr lang="en-US"/>
          </a:p>
        </p:txBody>
      </p:sp>
    </p:spTree>
    <p:extLst>
      <p:ext uri="{BB962C8B-B14F-4D97-AF65-F5344CB8AC3E}">
        <p14:creationId xmlns:p14="http://schemas.microsoft.com/office/powerpoint/2010/main" val="1428185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6A70754-D93C-CE42-BECE-41E0D4838FC5}" type="datetimeFigureOut">
              <a:rPr lang="en-US" smtClean="0"/>
              <a:t>8/12/15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A70754-D93C-CE42-BECE-41E0D4838FC5}" type="datetimeFigureOut">
              <a:rPr lang="en-US" smtClean="0"/>
              <a:t>8/12/15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A70754-D93C-CE42-BECE-41E0D4838FC5}" type="datetimeFigureOut">
              <a:rPr lang="en-US" smtClean="0"/>
              <a:t>8/12/15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A70754-D93C-CE42-BECE-41E0D4838FC5}" type="datetimeFigureOut">
              <a:rPr lang="en-US" smtClean="0"/>
              <a:t>8/12/15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A70754-D93C-CE42-BECE-41E0D4838FC5}" type="datetimeFigureOut">
              <a:rPr lang="en-US" smtClean="0"/>
              <a:t>8/12/15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523C92-45F4-4C30-810D-4886C1BA6969}"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6A70754-D93C-CE42-BECE-41E0D4838FC5}" type="datetimeFigureOut">
              <a:rPr lang="en-US" smtClean="0"/>
              <a:t>8/12/15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6A70754-D93C-CE42-BECE-41E0D4838FC5}" type="datetimeFigureOut">
              <a:rPr lang="en-US" smtClean="0"/>
              <a:t>8/12/15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4E1A56-00EB-7B43-88C8-0B7B4AFF3AAB}"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6A70754-D93C-CE42-BECE-41E0D4838FC5}" type="datetimeFigureOut">
              <a:rPr lang="en-US" smtClean="0"/>
              <a:t>8/12/15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A70754-D93C-CE42-BECE-41E0D4838FC5}" type="datetimeFigureOut">
              <a:rPr lang="en-US" smtClean="0"/>
              <a:t>8/12/15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A70754-D93C-CE42-BECE-41E0D4838FC5}" type="datetimeFigureOut">
              <a:rPr lang="en-US" smtClean="0"/>
              <a:t>8/12/15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A70754-D93C-CE42-BECE-41E0D4838FC5}" type="datetimeFigureOut">
              <a:rPr lang="en-US" smtClean="0"/>
              <a:t>8/12/15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56A70754-D93C-CE42-BECE-41E0D4838FC5}" type="datetimeFigureOut">
              <a:rPr lang="en-US" smtClean="0"/>
              <a:t>8/12/15</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834E1A56-00EB-7B43-88C8-0B7B4AFF3AA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4114" r:id="rId1"/>
    <p:sldLayoutId id="2147484115" r:id="rId2"/>
    <p:sldLayoutId id="2147484116" r:id="rId3"/>
    <p:sldLayoutId id="2147484117" r:id="rId4"/>
    <p:sldLayoutId id="2147484118" r:id="rId5"/>
    <p:sldLayoutId id="2147484119" r:id="rId6"/>
    <p:sldLayoutId id="2147484120" r:id="rId7"/>
    <p:sldLayoutId id="2147484121" r:id="rId8"/>
    <p:sldLayoutId id="2147484122" r:id="rId9"/>
    <p:sldLayoutId id="2147484123" r:id="rId10"/>
    <p:sldLayoutId id="2147484124"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26.emf"/><Relationship Id="rId5" Type="http://schemas.openxmlformats.org/officeDocument/2006/relationships/oleObject" Target="../embeddings/oleObject8.bin"/><Relationship Id="rId6" Type="http://schemas.openxmlformats.org/officeDocument/2006/relationships/image" Target="../media/image25.emf"/><Relationship Id="rId7" Type="http://schemas.openxmlformats.org/officeDocument/2006/relationships/image" Target="../media/image27.emf"/><Relationship Id="rId1" Type="http://schemas.openxmlformats.org/officeDocument/2006/relationships/vmlDrawing" Target="../drawings/vmlDrawing2.vml"/><Relationship Id="rId2"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26.emf"/><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3.pn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34.emf"/></Relationships>
</file>

<file path=ppt/slides/_rels/slide16.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oleObject" Target="../embeddings/oleObject9.bin"/><Relationship Id="rId5" Type="http://schemas.openxmlformats.org/officeDocument/2006/relationships/image" Target="../media/image35.emf"/><Relationship Id="rId1" Type="http://schemas.openxmlformats.org/officeDocument/2006/relationships/vmlDrawing" Target="../drawings/vmlDrawing3.vml"/><Relationship Id="rId2"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0.bin"/><Relationship Id="rId4" Type="http://schemas.openxmlformats.org/officeDocument/2006/relationships/image" Target="../media/image37.emf"/><Relationship Id="rId5" Type="http://schemas.openxmlformats.org/officeDocument/2006/relationships/image" Target="../media/image38.emf"/><Relationship Id="rId1" Type="http://schemas.openxmlformats.org/officeDocument/2006/relationships/vmlDrawing" Target="../drawings/vmlDrawing4.vml"/><Relationship Id="rId2"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emf"/><Relationship Id="rId5" Type="http://schemas.openxmlformats.org/officeDocument/2006/relationships/image" Target="../media/image41.emf"/><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1" Type="http://schemas.openxmlformats.org/officeDocument/2006/relationships/image" Target="../media/image43.emf"/><Relationship Id="rId12" Type="http://schemas.openxmlformats.org/officeDocument/2006/relationships/oleObject" Target="../embeddings/oleObject13.bin"/><Relationship Id="rId13" Type="http://schemas.openxmlformats.org/officeDocument/2006/relationships/image" Target="../media/image44.emf"/><Relationship Id="rId1" Type="http://schemas.openxmlformats.org/officeDocument/2006/relationships/vmlDrawing" Target="../drawings/vmlDrawing5.vml"/><Relationship Id="rId2" Type="http://schemas.openxmlformats.org/officeDocument/2006/relationships/slideLayout" Target="../slideLayouts/slideLayout6.xml"/><Relationship Id="rId3" Type="http://schemas.openxmlformats.org/officeDocument/2006/relationships/notesSlide" Target="../notesSlides/notesSlide19.xml"/><Relationship Id="rId4" Type="http://schemas.openxmlformats.org/officeDocument/2006/relationships/image" Target="../media/image41.emf"/><Relationship Id="rId5" Type="http://schemas.openxmlformats.org/officeDocument/2006/relationships/oleObject" Target="../embeddings/oleObject11.bin"/><Relationship Id="rId6" Type="http://schemas.openxmlformats.org/officeDocument/2006/relationships/image" Target="../media/image42.emf"/><Relationship Id="rId7" Type="http://schemas.openxmlformats.org/officeDocument/2006/relationships/image" Target="../media/image39.png"/><Relationship Id="rId8" Type="http://schemas.openxmlformats.org/officeDocument/2006/relationships/image" Target="../media/image45.png"/><Relationship Id="rId9" Type="http://schemas.openxmlformats.org/officeDocument/2006/relationships/image" Target="../media/image46.emf"/><Relationship Id="rId10" Type="http://schemas.openxmlformats.org/officeDocument/2006/relationships/oleObject" Target="../embeddings/oleObject12.bin"/></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4.bin"/><Relationship Id="rId4" Type="http://schemas.openxmlformats.org/officeDocument/2006/relationships/image" Target="../media/image47.emf"/><Relationship Id="rId1" Type="http://schemas.openxmlformats.org/officeDocument/2006/relationships/vmlDrawing" Target="../drawings/vmlDrawing6.vml"/><Relationship Id="rId2"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image" Target="../media/image49.emf"/><Relationship Id="rId5" Type="http://schemas.openxmlformats.org/officeDocument/2006/relationships/oleObject" Target="../embeddings/oleObject15.bin"/><Relationship Id="rId6" Type="http://schemas.openxmlformats.org/officeDocument/2006/relationships/image" Target="../media/image48.emf"/><Relationship Id="rId1" Type="http://schemas.openxmlformats.org/officeDocument/2006/relationships/vmlDrawing" Target="../drawings/vmlDrawing7.vml"/><Relationship Id="rId2"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52.emf"/><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52.emf"/><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52.emf"/><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6" Type="http://schemas.openxmlformats.org/officeDocument/2006/relationships/image" Target="../media/image8.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3" Type="http://schemas.openxmlformats.org/officeDocument/2006/relationships/image" Target="../media/image55.emf"/><Relationship Id="rId4" Type="http://schemas.openxmlformats.org/officeDocument/2006/relationships/image" Target="../media/image56.emf"/><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7.emf"/></Relationships>
</file>

<file path=ppt/slides/_rels/slide33.xml.rels><?xml version="1.0" encoding="UTF-8" standalone="yes"?>
<Relationships xmlns="http://schemas.openxmlformats.org/package/2006/relationships"><Relationship Id="rId3" Type="http://schemas.openxmlformats.org/officeDocument/2006/relationships/image" Target="../media/image55.emf"/><Relationship Id="rId4" Type="http://schemas.openxmlformats.org/officeDocument/2006/relationships/image" Target="../media/image56.emf"/><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3" Type="http://schemas.openxmlformats.org/officeDocument/2006/relationships/image" Target="../media/image55.emf"/><Relationship Id="rId4" Type="http://schemas.openxmlformats.org/officeDocument/2006/relationships/image" Target="../media/image56.emf"/><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3" Type="http://schemas.openxmlformats.org/officeDocument/2006/relationships/package" Target="../embeddings/Microsoft_Word_Document1.docx"/><Relationship Id="rId4" Type="http://schemas.openxmlformats.org/officeDocument/2006/relationships/image" Target="../media/image58.png"/><Relationship Id="rId5" Type="http://schemas.openxmlformats.org/officeDocument/2006/relationships/package" Target="../embeddings/Microsoft_Word_Document2.docx"/><Relationship Id="rId6" Type="http://schemas.openxmlformats.org/officeDocument/2006/relationships/image" Target="../media/image59.png"/><Relationship Id="rId1" Type="http://schemas.openxmlformats.org/officeDocument/2006/relationships/vmlDrawing" Target="../drawings/vmlDrawing8.vml"/><Relationship Id="rId2"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2.xml"/><Relationship Id="rId5" Type="http://schemas.openxmlformats.org/officeDocument/2006/relationships/image" Target="../media/image60.png"/><Relationship Id="rId6" Type="http://schemas.openxmlformats.org/officeDocument/2006/relationships/image" Target="../media/image61.png"/><Relationship Id="rId7" Type="http://schemas.microsoft.com/office/2007/relationships/hdphoto" Target="../media/hdphoto2.wdp"/><Relationship Id="rId1" Type="http://schemas.microsoft.com/office/2007/relationships/media" Target="../media/media1.mp4"/><Relationship Id="rId2" Type="http://schemas.openxmlformats.org/officeDocument/2006/relationships/video" Target="../media/media1.mp4"/></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62.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emf"/><Relationship Id="rId5" Type="http://schemas.openxmlformats.org/officeDocument/2006/relationships/image" Target="../media/image41.emf"/><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4.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5.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6.emf"/></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6.xml"/><Relationship Id="rId4" Type="http://schemas.openxmlformats.org/officeDocument/2006/relationships/image" Target="../media/image69.emf"/><Relationship Id="rId5" Type="http://schemas.openxmlformats.org/officeDocument/2006/relationships/oleObject" Target="../embeddings/oleObject16.bin"/><Relationship Id="rId6" Type="http://schemas.openxmlformats.org/officeDocument/2006/relationships/image" Target="../media/image67.emf"/><Relationship Id="rId7" Type="http://schemas.openxmlformats.org/officeDocument/2006/relationships/image" Target="../media/image14.png"/><Relationship Id="rId8" Type="http://schemas.openxmlformats.org/officeDocument/2006/relationships/image" Target="../media/image70.emf"/><Relationship Id="rId9" Type="http://schemas.openxmlformats.org/officeDocument/2006/relationships/image" Target="../media/image71.emf"/><Relationship Id="rId10" Type="http://schemas.openxmlformats.org/officeDocument/2006/relationships/oleObject" Target="../embeddings/oleObject17.bin"/><Relationship Id="rId11" Type="http://schemas.openxmlformats.org/officeDocument/2006/relationships/image" Target="../media/image68.emf"/><Relationship Id="rId1" Type="http://schemas.openxmlformats.org/officeDocument/2006/relationships/vmlDrawing" Target="../drawings/vmlDrawing9.vml"/><Relationship Id="rId2"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72.emf"/><Relationship Id="rId4" Type="http://schemas.openxmlformats.org/officeDocument/2006/relationships/image" Target="../media/image73.png"/><Relationship Id="rId5" Type="http://schemas.openxmlformats.org/officeDocument/2006/relationships/image" Target="../media/image70.emf"/><Relationship Id="rId6" Type="http://schemas.openxmlformats.org/officeDocument/2006/relationships/image" Target="../media/image71.emf"/><Relationship Id="rId7" Type="http://schemas.openxmlformats.org/officeDocument/2006/relationships/image" Target="../media/image74.png"/><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8.bin"/><Relationship Id="rId4" Type="http://schemas.openxmlformats.org/officeDocument/2006/relationships/image" Target="../media/image75.emf"/><Relationship Id="rId5" Type="http://schemas.openxmlformats.org/officeDocument/2006/relationships/oleObject" Target="../embeddings/oleObject19.bin"/><Relationship Id="rId6" Type="http://schemas.openxmlformats.org/officeDocument/2006/relationships/image" Target="../media/image76.emf"/><Relationship Id="rId1" Type="http://schemas.openxmlformats.org/officeDocument/2006/relationships/vmlDrawing" Target="../drawings/vmlDrawing10.vml"/><Relationship Id="rId2"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20.bin"/><Relationship Id="rId4" Type="http://schemas.openxmlformats.org/officeDocument/2006/relationships/image" Target="../media/image77.emf"/><Relationship Id="rId1" Type="http://schemas.openxmlformats.org/officeDocument/2006/relationships/vmlDrawing" Target="../drawings/vmlDrawing11.vml"/><Relationship Id="rId2"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79.emf"/><Relationship Id="rId4" Type="http://schemas.openxmlformats.org/officeDocument/2006/relationships/image" Target="../media/image80.emf"/><Relationship Id="rId5" Type="http://schemas.openxmlformats.org/officeDocument/2006/relationships/image" Target="../media/image81.emf"/><Relationship Id="rId1" Type="http://schemas.openxmlformats.org/officeDocument/2006/relationships/slideLayout" Target="../slideLayouts/slideLayout7.xml"/><Relationship Id="rId2" Type="http://schemas.openxmlformats.org/officeDocument/2006/relationships/image" Target="../media/image78.emf"/></Relationships>
</file>

<file path=ppt/slides/_rels/slide5.xml.rels><?xml version="1.0" encoding="UTF-8" standalone="yes"?>
<Relationships xmlns="http://schemas.openxmlformats.org/package/2006/relationships"><Relationship Id="rId11" Type="http://schemas.openxmlformats.org/officeDocument/2006/relationships/image" Target="../media/image11.emf"/><Relationship Id="rId12" Type="http://schemas.openxmlformats.org/officeDocument/2006/relationships/oleObject" Target="../embeddings/oleObject4.bin"/><Relationship Id="rId13" Type="http://schemas.openxmlformats.org/officeDocument/2006/relationships/image" Target="../media/image12.emf"/><Relationship Id="rId14" Type="http://schemas.openxmlformats.org/officeDocument/2006/relationships/oleObject" Target="../embeddings/oleObject5.bin"/><Relationship Id="rId15" Type="http://schemas.openxmlformats.org/officeDocument/2006/relationships/oleObject" Target="../embeddings/oleObject6.bin"/><Relationship Id="rId16" Type="http://schemas.openxmlformats.org/officeDocument/2006/relationships/image" Target="../media/image15.png"/><Relationship Id="rId17" Type="http://schemas.openxmlformats.org/officeDocument/2006/relationships/oleObject" Target="../embeddings/oleObject7.bin"/><Relationship Id="rId1" Type="http://schemas.openxmlformats.org/officeDocument/2006/relationships/vmlDrawing" Target="../drawings/vmlDrawing1.vml"/><Relationship Id="rId2" Type="http://schemas.openxmlformats.org/officeDocument/2006/relationships/slideLayout" Target="../slideLayouts/slideLayout6.xml"/><Relationship Id="rId3" Type="http://schemas.openxmlformats.org/officeDocument/2006/relationships/notesSlide" Target="../notesSlides/notesSlide5.xml"/><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oleObject" Target="../embeddings/oleObject1.bin"/><Relationship Id="rId7" Type="http://schemas.openxmlformats.org/officeDocument/2006/relationships/image" Target="../media/image9.emf"/><Relationship Id="rId8" Type="http://schemas.openxmlformats.org/officeDocument/2006/relationships/oleObject" Target="../embeddings/oleObject2.bin"/><Relationship Id="rId9" Type="http://schemas.openxmlformats.org/officeDocument/2006/relationships/image" Target="../media/image10.emf"/><Relationship Id="rId10" Type="http://schemas.openxmlformats.org/officeDocument/2006/relationships/oleObject" Target="../embeddings/oleObject3.bin"/></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2.emf"/></Relationships>
</file>

<file path=ppt/slides/_rels/slide51.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5" Type="http://schemas.microsoft.com/office/2007/relationships/hdphoto" Target="../media/hdphoto3.wdp"/><Relationship Id="rId6" Type="http://schemas.openxmlformats.org/officeDocument/2006/relationships/image" Target="../media/image85.png"/><Relationship Id="rId7" Type="http://schemas.microsoft.com/office/2007/relationships/hdphoto" Target="../media/hdphoto4.wdp"/><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21.bin"/><Relationship Id="rId4" Type="http://schemas.openxmlformats.org/officeDocument/2006/relationships/image" Target="../media/image86.emf"/><Relationship Id="rId5" Type="http://schemas.openxmlformats.org/officeDocument/2006/relationships/oleObject" Target="../embeddings/oleObject22.bin"/><Relationship Id="rId6" Type="http://schemas.openxmlformats.org/officeDocument/2006/relationships/image" Target="../media/image87.emf"/><Relationship Id="rId1" Type="http://schemas.openxmlformats.org/officeDocument/2006/relationships/vmlDrawing" Target="../drawings/vmlDrawing12.vml"/><Relationship Id="rId2"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23.bin"/><Relationship Id="rId4" Type="http://schemas.openxmlformats.org/officeDocument/2006/relationships/image" Target="../media/image88.wmf"/><Relationship Id="rId5" Type="http://schemas.openxmlformats.org/officeDocument/2006/relationships/oleObject" Target="../embeddings/oleObject24.bin"/><Relationship Id="rId6" Type="http://schemas.openxmlformats.org/officeDocument/2006/relationships/image" Target="../media/image89.wmf"/><Relationship Id="rId7" Type="http://schemas.openxmlformats.org/officeDocument/2006/relationships/oleObject" Target="../embeddings/oleObject25.bin"/><Relationship Id="rId8" Type="http://schemas.openxmlformats.org/officeDocument/2006/relationships/image" Target="../media/image90.wmf"/><Relationship Id="rId1" Type="http://schemas.openxmlformats.org/officeDocument/2006/relationships/vmlDrawing" Target="../drawings/vmlDrawing13.vml"/><Relationship Id="rId2"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emf"/><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6390" y="364670"/>
            <a:ext cx="7896091" cy="3043111"/>
          </a:xfrm>
        </p:spPr>
        <p:txBody>
          <a:bodyPr>
            <a:noAutofit/>
          </a:bodyPr>
          <a:lstStyle/>
          <a:p>
            <a:r>
              <a:rPr lang="en-US" sz="4000" dirty="0" smtClean="0"/>
              <a:t>Quantifying Electrostatic Fields at Protein Interfaces Using Classical Electrostatics Calculations</a:t>
            </a:r>
            <a:endParaRPr lang="en-US" sz="4000" dirty="0"/>
          </a:p>
        </p:txBody>
      </p:sp>
      <p:sp>
        <p:nvSpPr>
          <p:cNvPr id="3" name="Subtitle 2"/>
          <p:cNvSpPr>
            <a:spLocks noGrp="1"/>
          </p:cNvSpPr>
          <p:nvPr>
            <p:ph type="subTitle" idx="1"/>
          </p:nvPr>
        </p:nvSpPr>
        <p:spPr>
          <a:xfrm>
            <a:off x="1322921" y="4694926"/>
            <a:ext cx="6498159" cy="1506594"/>
          </a:xfrm>
        </p:spPr>
        <p:txBody>
          <a:bodyPr>
            <a:normAutofit fontScale="92500" lnSpcReduction="10000"/>
          </a:bodyPr>
          <a:lstStyle/>
          <a:p>
            <a:r>
              <a:rPr lang="en-US" dirty="0" smtClean="0"/>
              <a:t>Andrew W. Ritchie</a:t>
            </a:r>
          </a:p>
          <a:p>
            <a:r>
              <a:rPr lang="en-US" dirty="0" smtClean="0"/>
              <a:t>Adviser: Lauren J. Webb</a:t>
            </a:r>
          </a:p>
          <a:p>
            <a:r>
              <a:rPr lang="en-US" dirty="0" smtClean="0"/>
              <a:t>The University of Texas at Austin</a:t>
            </a:r>
          </a:p>
          <a:p>
            <a:r>
              <a:rPr lang="en-US" dirty="0" smtClean="0"/>
              <a:t>Department of Chemistry</a:t>
            </a:r>
            <a:endParaRPr lang="en-US" dirty="0"/>
          </a:p>
        </p:txBody>
      </p:sp>
    </p:spTree>
    <p:extLst>
      <p:ext uri="{BB962C8B-B14F-4D97-AF65-F5344CB8AC3E}">
        <p14:creationId xmlns:p14="http://schemas.microsoft.com/office/powerpoint/2010/main" val="70526382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p:cNvPicPr>
            <a:picLocks noChangeAspect="1"/>
          </p:cNvPicPr>
          <p:nvPr/>
        </p:nvPicPr>
        <p:blipFill rotWithShape="1">
          <a:blip r:embed="rId3"/>
          <a:srcRect l="8569"/>
          <a:stretch/>
        </p:blipFill>
        <p:spPr>
          <a:xfrm>
            <a:off x="0" y="1969023"/>
            <a:ext cx="6894181" cy="4888977"/>
          </a:xfrm>
          <a:prstGeom prst="rect">
            <a:avLst/>
          </a:prstGeom>
        </p:spPr>
      </p:pic>
      <p:sp>
        <p:nvSpPr>
          <p:cNvPr id="10" name="Title 1"/>
          <p:cNvSpPr>
            <a:spLocks noGrp="1"/>
          </p:cNvSpPr>
          <p:nvPr>
            <p:ph type="title"/>
          </p:nvPr>
        </p:nvSpPr>
        <p:spPr>
          <a:xfrm>
            <a:off x="0" y="364671"/>
            <a:ext cx="9144000" cy="1698402"/>
          </a:xfrm>
        </p:spPr>
        <p:txBody>
          <a:bodyPr>
            <a:noAutofit/>
          </a:bodyPr>
          <a:lstStyle/>
          <a:p>
            <a:r>
              <a:rPr lang="en-US" sz="3600" dirty="0" smtClean="0"/>
              <a:t>Goal: </a:t>
            </a:r>
            <a:br>
              <a:rPr lang="en-US" sz="3600" dirty="0" smtClean="0"/>
            </a:br>
            <a:r>
              <a:rPr lang="en-US" sz="3600" dirty="0" smtClean="0"/>
              <a:t>Validate Computational Electrostatic Techniques Against Experimental Stark Shifts</a:t>
            </a:r>
            <a:endParaRPr lang="en-US" sz="3600" dirty="0"/>
          </a:p>
        </p:txBody>
      </p:sp>
      <p:sp>
        <p:nvSpPr>
          <p:cNvPr id="26" name="TextBox 25"/>
          <p:cNvSpPr txBox="1"/>
          <p:nvPr/>
        </p:nvSpPr>
        <p:spPr>
          <a:xfrm>
            <a:off x="425379" y="5540389"/>
            <a:ext cx="749274" cy="461665"/>
          </a:xfrm>
          <a:prstGeom prst="rect">
            <a:avLst/>
          </a:prstGeom>
          <a:noFill/>
        </p:spPr>
        <p:txBody>
          <a:bodyPr wrap="none" rtlCol="0">
            <a:spAutoFit/>
          </a:bodyPr>
          <a:lstStyle/>
          <a:p>
            <a:r>
              <a:rPr lang="en-US" sz="2400" b="1" dirty="0" smtClean="0">
                <a:solidFill>
                  <a:schemeClr val="tx1">
                    <a:lumMod val="95000"/>
                    <a:lumOff val="5000"/>
                  </a:schemeClr>
                </a:solidFill>
              </a:rPr>
              <a:t>N27</a:t>
            </a:r>
            <a:endParaRPr lang="en-US" sz="2400" b="1" dirty="0">
              <a:solidFill>
                <a:schemeClr val="tx1">
                  <a:lumMod val="95000"/>
                  <a:lumOff val="5000"/>
                </a:schemeClr>
              </a:solidFill>
            </a:endParaRPr>
          </a:p>
        </p:txBody>
      </p:sp>
      <p:sp>
        <p:nvSpPr>
          <p:cNvPr id="27" name="TextBox 26"/>
          <p:cNvSpPr txBox="1"/>
          <p:nvPr/>
        </p:nvSpPr>
        <p:spPr>
          <a:xfrm>
            <a:off x="-8485" y="3965786"/>
            <a:ext cx="766406" cy="461665"/>
          </a:xfrm>
          <a:prstGeom prst="rect">
            <a:avLst/>
          </a:prstGeom>
          <a:noFill/>
        </p:spPr>
        <p:txBody>
          <a:bodyPr wrap="none" rtlCol="0">
            <a:spAutoFit/>
          </a:bodyPr>
          <a:lstStyle/>
          <a:p>
            <a:r>
              <a:rPr lang="en-US" sz="2400" b="1" dirty="0" smtClean="0">
                <a:solidFill>
                  <a:schemeClr val="tx1">
                    <a:lumMod val="95000"/>
                    <a:lumOff val="5000"/>
                  </a:schemeClr>
                </a:solidFill>
              </a:rPr>
              <a:t>G28</a:t>
            </a:r>
            <a:endParaRPr lang="en-US" sz="2400" b="1" dirty="0">
              <a:solidFill>
                <a:schemeClr val="tx1">
                  <a:lumMod val="95000"/>
                  <a:lumOff val="5000"/>
                </a:schemeClr>
              </a:solidFill>
            </a:endParaRPr>
          </a:p>
        </p:txBody>
      </p:sp>
      <p:sp>
        <p:nvSpPr>
          <p:cNvPr id="28" name="TextBox 27"/>
          <p:cNvSpPr txBox="1"/>
          <p:nvPr/>
        </p:nvSpPr>
        <p:spPr>
          <a:xfrm>
            <a:off x="1653469" y="5309557"/>
            <a:ext cx="749274" cy="461665"/>
          </a:xfrm>
          <a:prstGeom prst="rect">
            <a:avLst/>
          </a:prstGeom>
          <a:noFill/>
        </p:spPr>
        <p:txBody>
          <a:bodyPr wrap="none" rtlCol="0">
            <a:spAutoFit/>
          </a:bodyPr>
          <a:lstStyle/>
          <a:p>
            <a:r>
              <a:rPr lang="en-US" sz="2400" b="1" dirty="0" smtClean="0">
                <a:solidFill>
                  <a:schemeClr val="tx1">
                    <a:lumMod val="95000"/>
                    <a:lumOff val="5000"/>
                  </a:schemeClr>
                </a:solidFill>
              </a:rPr>
              <a:t>N29</a:t>
            </a:r>
            <a:endParaRPr lang="en-US" sz="2400" b="1" dirty="0">
              <a:solidFill>
                <a:schemeClr val="tx1">
                  <a:lumMod val="95000"/>
                  <a:lumOff val="5000"/>
                </a:schemeClr>
              </a:solidFill>
            </a:endParaRPr>
          </a:p>
        </p:txBody>
      </p:sp>
      <p:sp>
        <p:nvSpPr>
          <p:cNvPr id="29" name="TextBox 28"/>
          <p:cNvSpPr txBox="1"/>
          <p:nvPr/>
        </p:nvSpPr>
        <p:spPr>
          <a:xfrm>
            <a:off x="1739438" y="4046882"/>
            <a:ext cx="745116" cy="461665"/>
          </a:xfrm>
          <a:prstGeom prst="rect">
            <a:avLst/>
          </a:prstGeom>
          <a:noFill/>
        </p:spPr>
        <p:txBody>
          <a:bodyPr wrap="none" rtlCol="0">
            <a:spAutoFit/>
          </a:bodyPr>
          <a:lstStyle/>
          <a:p>
            <a:r>
              <a:rPr lang="en-US" sz="2400" b="1" dirty="0" smtClean="0">
                <a:solidFill>
                  <a:schemeClr val="bg1"/>
                </a:solidFill>
              </a:rPr>
              <a:t>Y31</a:t>
            </a:r>
            <a:endParaRPr lang="en-US" sz="2400" b="1" dirty="0">
              <a:solidFill>
                <a:schemeClr val="bg1"/>
              </a:solidFill>
            </a:endParaRPr>
          </a:p>
        </p:txBody>
      </p:sp>
      <p:sp>
        <p:nvSpPr>
          <p:cNvPr id="30" name="TextBox 29"/>
          <p:cNvSpPr txBox="1"/>
          <p:nvPr/>
        </p:nvSpPr>
        <p:spPr>
          <a:xfrm>
            <a:off x="2453701" y="4618902"/>
            <a:ext cx="762000" cy="461665"/>
          </a:xfrm>
          <a:prstGeom prst="rect">
            <a:avLst/>
          </a:prstGeom>
          <a:noFill/>
        </p:spPr>
        <p:txBody>
          <a:bodyPr wrap="square" rtlCol="0">
            <a:spAutoFit/>
          </a:bodyPr>
          <a:lstStyle/>
          <a:p>
            <a:r>
              <a:rPr lang="en-US" sz="2400" b="1" dirty="0" smtClean="0">
                <a:solidFill>
                  <a:schemeClr val="tx1">
                    <a:lumMod val="95000"/>
                    <a:lumOff val="5000"/>
                  </a:schemeClr>
                </a:solidFill>
              </a:rPr>
              <a:t>K32</a:t>
            </a:r>
            <a:endParaRPr lang="en-US" sz="2400" b="1" dirty="0">
              <a:solidFill>
                <a:schemeClr val="tx1">
                  <a:lumMod val="95000"/>
                  <a:lumOff val="5000"/>
                </a:schemeClr>
              </a:solidFill>
            </a:endParaRPr>
          </a:p>
        </p:txBody>
      </p:sp>
      <p:sp>
        <p:nvSpPr>
          <p:cNvPr id="31" name="TextBox 30"/>
          <p:cNvSpPr txBox="1"/>
          <p:nvPr/>
        </p:nvSpPr>
        <p:spPr>
          <a:xfrm>
            <a:off x="3344140" y="4976551"/>
            <a:ext cx="749274" cy="461665"/>
          </a:xfrm>
          <a:prstGeom prst="rect">
            <a:avLst/>
          </a:prstGeom>
          <a:noFill/>
        </p:spPr>
        <p:txBody>
          <a:bodyPr wrap="none" rtlCol="0">
            <a:spAutoFit/>
          </a:bodyPr>
          <a:lstStyle/>
          <a:p>
            <a:r>
              <a:rPr lang="en-US" sz="2400" b="1" dirty="0" smtClean="0">
                <a:solidFill>
                  <a:schemeClr val="tx1">
                    <a:lumMod val="95000"/>
                    <a:lumOff val="5000"/>
                  </a:schemeClr>
                </a:solidFill>
              </a:rPr>
              <a:t>N54</a:t>
            </a:r>
            <a:endParaRPr lang="en-US" sz="2400" b="1" dirty="0">
              <a:solidFill>
                <a:schemeClr val="tx1">
                  <a:lumMod val="95000"/>
                  <a:lumOff val="5000"/>
                </a:schemeClr>
              </a:solidFill>
            </a:endParaRPr>
          </a:p>
        </p:txBody>
      </p:sp>
      <p:sp>
        <p:nvSpPr>
          <p:cNvPr id="32" name="TextBox 31"/>
          <p:cNvSpPr txBox="1"/>
          <p:nvPr/>
        </p:nvSpPr>
        <p:spPr>
          <a:xfrm>
            <a:off x="4997670" y="1816946"/>
            <a:ext cx="2743200" cy="707886"/>
          </a:xfrm>
          <a:prstGeom prst="rect">
            <a:avLst/>
          </a:prstGeom>
          <a:noFill/>
        </p:spPr>
        <p:txBody>
          <a:bodyPr wrap="square" rtlCol="0">
            <a:spAutoFit/>
          </a:bodyPr>
          <a:lstStyle/>
          <a:p>
            <a:pPr algn="ctr"/>
            <a:r>
              <a:rPr lang="en-US" sz="4000" dirty="0" smtClean="0"/>
              <a:t>Rap1a</a:t>
            </a:r>
            <a:endParaRPr lang="en-US" sz="4000" dirty="0"/>
          </a:p>
        </p:txBody>
      </p:sp>
      <p:sp>
        <p:nvSpPr>
          <p:cNvPr id="33" name="TextBox 32"/>
          <p:cNvSpPr txBox="1"/>
          <p:nvPr/>
        </p:nvSpPr>
        <p:spPr>
          <a:xfrm>
            <a:off x="4131217" y="6159630"/>
            <a:ext cx="2743200" cy="707886"/>
          </a:xfrm>
          <a:prstGeom prst="rect">
            <a:avLst/>
          </a:prstGeom>
          <a:noFill/>
        </p:spPr>
        <p:txBody>
          <a:bodyPr wrap="square" rtlCol="0">
            <a:spAutoFit/>
          </a:bodyPr>
          <a:lstStyle/>
          <a:p>
            <a:pPr algn="ctr"/>
            <a:r>
              <a:rPr lang="en-US" sz="4000" dirty="0" smtClean="0"/>
              <a:t>Ral</a:t>
            </a:r>
            <a:r>
              <a:rPr lang="el-GR" sz="4000" dirty="0" smtClean="0">
                <a:cs typeface="Calibri"/>
              </a:rPr>
              <a:t>β</a:t>
            </a:r>
            <a:endParaRPr lang="en-US" sz="4000" dirty="0"/>
          </a:p>
        </p:txBody>
      </p:sp>
      <p:sp>
        <p:nvSpPr>
          <p:cNvPr id="8" name="TextBox 7"/>
          <p:cNvSpPr txBox="1"/>
          <p:nvPr/>
        </p:nvSpPr>
        <p:spPr>
          <a:xfrm>
            <a:off x="0" y="6513573"/>
            <a:ext cx="4079143" cy="369332"/>
          </a:xfrm>
          <a:prstGeom prst="rect">
            <a:avLst/>
          </a:prstGeom>
          <a:solidFill>
            <a:schemeClr val="bg1"/>
          </a:solidFill>
        </p:spPr>
        <p:txBody>
          <a:bodyPr wrap="square" rtlCol="0">
            <a:spAutoFit/>
          </a:bodyPr>
          <a:lstStyle/>
          <a:p>
            <a:r>
              <a:rPr lang="en-US" dirty="0" err="1"/>
              <a:t>Ragain</a:t>
            </a:r>
            <a:r>
              <a:rPr lang="en-US" dirty="0"/>
              <a:t>, </a:t>
            </a:r>
            <a:r>
              <a:rPr lang="en-US" i="1" dirty="0" smtClean="0"/>
              <a:t>et </a:t>
            </a:r>
            <a:r>
              <a:rPr lang="en-US" i="1" dirty="0"/>
              <a:t>al.,</a:t>
            </a:r>
            <a:r>
              <a:rPr lang="en-US" dirty="0"/>
              <a:t> </a:t>
            </a:r>
            <a:r>
              <a:rPr lang="en-US" dirty="0" smtClean="0"/>
              <a:t>J. </a:t>
            </a:r>
            <a:r>
              <a:rPr lang="en-US" dirty="0"/>
              <a:t>Phys. Chem. B </a:t>
            </a:r>
            <a:r>
              <a:rPr lang="en-US" b="1" dirty="0"/>
              <a:t>2012</a:t>
            </a:r>
          </a:p>
        </p:txBody>
      </p:sp>
      <p:grpSp>
        <p:nvGrpSpPr>
          <p:cNvPr id="42" name="Group 41"/>
          <p:cNvGrpSpPr/>
          <p:nvPr/>
        </p:nvGrpSpPr>
        <p:grpSpPr>
          <a:xfrm>
            <a:off x="4836963" y="2629580"/>
            <a:ext cx="4667088" cy="3608353"/>
            <a:chOff x="4031777" y="2673098"/>
            <a:chExt cx="4667088" cy="3608353"/>
          </a:xfrm>
        </p:grpSpPr>
        <p:sp>
          <p:nvSpPr>
            <p:cNvPr id="35" name="Oval 34"/>
            <p:cNvSpPr/>
            <p:nvPr/>
          </p:nvSpPr>
          <p:spPr>
            <a:xfrm>
              <a:off x="4031777" y="3805559"/>
              <a:ext cx="618731" cy="1783431"/>
            </a:xfrm>
            <a:prstGeom prst="ellipse">
              <a:avLst/>
            </a:prstGeom>
            <a:noFill/>
            <a:ln w="50800">
              <a:solidFill>
                <a:srgbClr val="009900"/>
              </a:solidFill>
            </a:ln>
            <a:scene3d>
              <a:camera prst="orthographicFront">
                <a:rot lat="0" lon="0" rev="7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7350866" y="2800453"/>
              <a:ext cx="1347999" cy="646331"/>
            </a:xfrm>
            <a:prstGeom prst="rect">
              <a:avLst/>
            </a:prstGeom>
            <a:noFill/>
          </p:spPr>
          <p:txBody>
            <a:bodyPr wrap="square" rtlCol="0">
              <a:spAutoFit/>
            </a:bodyPr>
            <a:lstStyle/>
            <a:p>
              <a:r>
                <a:rPr lang="en-US" dirty="0" smtClean="0"/>
                <a:t>Lysine (WT)</a:t>
              </a:r>
              <a:endParaRPr lang="en-US" dirty="0"/>
            </a:p>
          </p:txBody>
        </p:sp>
        <p:sp>
          <p:nvSpPr>
            <p:cNvPr id="37" name="TextBox 36"/>
            <p:cNvSpPr txBox="1"/>
            <p:nvPr/>
          </p:nvSpPr>
          <p:spPr>
            <a:xfrm>
              <a:off x="7309451" y="5601024"/>
              <a:ext cx="1171971" cy="646331"/>
            </a:xfrm>
            <a:prstGeom prst="rect">
              <a:avLst/>
            </a:prstGeom>
            <a:noFill/>
          </p:spPr>
          <p:txBody>
            <a:bodyPr wrap="square" rtlCol="0">
              <a:spAutoFit/>
            </a:bodyPr>
            <a:lstStyle/>
            <a:p>
              <a:r>
                <a:rPr lang="en-US" dirty="0" smtClean="0"/>
                <a:t>Glutamic Acid</a:t>
              </a:r>
              <a:endParaRPr lang="en-US" dirty="0"/>
            </a:p>
          </p:txBody>
        </p:sp>
        <p:pic>
          <p:nvPicPr>
            <p:cNvPr id="38" name="Picture 3"/>
            <p:cNvPicPr>
              <a:picLocks noChangeAspect="1" noChangeArrowheads="1"/>
            </p:cNvPicPr>
            <p:nvPr/>
          </p:nvPicPr>
          <p:blipFill>
            <a:blip r:embed="rId4" cstate="print"/>
            <a:srcRect/>
            <a:stretch>
              <a:fillRect/>
            </a:stretch>
          </p:blipFill>
          <p:spPr bwMode="auto">
            <a:xfrm rot="15300000">
              <a:off x="5811472" y="2210216"/>
              <a:ext cx="1097323" cy="2023087"/>
            </a:xfrm>
            <a:prstGeom prst="rect">
              <a:avLst/>
            </a:prstGeom>
            <a:noFill/>
            <a:ln w="9525">
              <a:noFill/>
              <a:miter lim="800000"/>
              <a:headEnd/>
              <a:tailEnd/>
            </a:ln>
            <a:effectLst/>
          </p:spPr>
        </p:pic>
        <p:sp>
          <p:nvSpPr>
            <p:cNvPr id="39" name="Down Arrow 38"/>
            <p:cNvSpPr/>
            <p:nvPr/>
          </p:nvSpPr>
          <p:spPr>
            <a:xfrm>
              <a:off x="6327979" y="4002444"/>
              <a:ext cx="414224" cy="836264"/>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4"/>
            <p:cNvPicPr>
              <a:picLocks noChangeAspect="1" noChangeArrowheads="1"/>
            </p:cNvPicPr>
            <p:nvPr/>
          </p:nvPicPr>
          <p:blipFill>
            <a:blip r:embed="rId5" cstate="print"/>
            <a:srcRect/>
            <a:stretch>
              <a:fillRect/>
            </a:stretch>
          </p:blipFill>
          <p:spPr bwMode="auto">
            <a:xfrm rot="18000000">
              <a:off x="5836618" y="4780442"/>
              <a:ext cx="1414484" cy="1587533"/>
            </a:xfrm>
            <a:prstGeom prst="rect">
              <a:avLst/>
            </a:prstGeom>
            <a:noFill/>
            <a:ln w="9525">
              <a:noFill/>
              <a:miter lim="800000"/>
              <a:headEnd/>
              <a:tailEnd/>
            </a:ln>
            <a:effectLst/>
          </p:spPr>
        </p:pic>
      </p:grpSp>
      <p:sp>
        <p:nvSpPr>
          <p:cNvPr id="43" name="TextBox 42"/>
          <p:cNvSpPr txBox="1"/>
          <p:nvPr/>
        </p:nvSpPr>
        <p:spPr>
          <a:xfrm>
            <a:off x="4970693" y="4731344"/>
            <a:ext cx="832163" cy="472215"/>
          </a:xfrm>
          <a:prstGeom prst="rect">
            <a:avLst/>
          </a:prstGeom>
          <a:noFill/>
        </p:spPr>
        <p:txBody>
          <a:bodyPr wrap="none" rtlCol="0">
            <a:spAutoFit/>
          </a:bodyPr>
          <a:lstStyle/>
          <a:p>
            <a:r>
              <a:rPr lang="en-US" sz="2800" b="1" dirty="0" smtClean="0">
                <a:solidFill>
                  <a:schemeClr val="tx1">
                    <a:lumMod val="95000"/>
                    <a:lumOff val="5000"/>
                  </a:schemeClr>
                </a:solidFill>
              </a:rPr>
              <a:t>K31E</a:t>
            </a:r>
            <a:endParaRPr lang="en-US" sz="2800" b="1" dirty="0">
              <a:solidFill>
                <a:schemeClr val="tx1">
                  <a:lumMod val="95000"/>
                  <a:lumOff val="5000"/>
                </a:schemeClr>
              </a:solidFill>
            </a:endParaRPr>
          </a:p>
        </p:txBody>
      </p:sp>
      <p:sp>
        <p:nvSpPr>
          <p:cNvPr id="57" name="TextBox 56"/>
          <p:cNvSpPr txBox="1"/>
          <p:nvPr/>
        </p:nvSpPr>
        <p:spPr>
          <a:xfrm>
            <a:off x="5054647" y="2819400"/>
            <a:ext cx="812753" cy="447206"/>
          </a:xfrm>
          <a:prstGeom prst="rect">
            <a:avLst/>
          </a:prstGeom>
          <a:noFill/>
        </p:spPr>
        <p:txBody>
          <a:bodyPr wrap="none" rtlCol="0">
            <a:spAutoFit/>
          </a:bodyPr>
          <a:lstStyle/>
          <a:p>
            <a:r>
              <a:rPr lang="en-US" sz="2800" b="1" dirty="0" smtClean="0">
                <a:solidFill>
                  <a:schemeClr val="tx1">
                    <a:lumMod val="95000"/>
                    <a:lumOff val="5000"/>
                  </a:schemeClr>
                </a:solidFill>
              </a:rPr>
              <a:t>E30D</a:t>
            </a:r>
            <a:endParaRPr lang="en-US" sz="2800" b="1" dirty="0">
              <a:solidFill>
                <a:schemeClr val="tx1">
                  <a:lumMod val="95000"/>
                  <a:lumOff val="5000"/>
                </a:schemeClr>
              </a:solidFill>
            </a:endParaRPr>
          </a:p>
        </p:txBody>
      </p:sp>
      <p:grpSp>
        <p:nvGrpSpPr>
          <p:cNvPr id="58" name="Group 57"/>
          <p:cNvGrpSpPr/>
          <p:nvPr/>
        </p:nvGrpSpPr>
        <p:grpSpPr>
          <a:xfrm>
            <a:off x="5541780" y="2217205"/>
            <a:ext cx="3920855" cy="4087417"/>
            <a:chOff x="4694052" y="2259944"/>
            <a:chExt cx="3920855" cy="4087417"/>
          </a:xfrm>
        </p:grpSpPr>
        <p:sp>
          <p:nvSpPr>
            <p:cNvPr id="59" name="Oval 58"/>
            <p:cNvSpPr/>
            <p:nvPr/>
          </p:nvSpPr>
          <p:spPr>
            <a:xfrm rot="2064603">
              <a:off x="4694052" y="3306385"/>
              <a:ext cx="894340" cy="1382163"/>
            </a:xfrm>
            <a:prstGeom prst="ellipse">
              <a:avLst/>
            </a:prstGeom>
            <a:noFill/>
            <a:ln w="50800">
              <a:solidFill>
                <a:srgbClr val="C00000"/>
              </a:solid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7281841" y="2776332"/>
              <a:ext cx="1305457" cy="646331"/>
            </a:xfrm>
            <a:prstGeom prst="rect">
              <a:avLst/>
            </a:prstGeom>
            <a:noFill/>
          </p:spPr>
          <p:txBody>
            <a:bodyPr wrap="square" rtlCol="0">
              <a:spAutoFit/>
            </a:bodyPr>
            <a:lstStyle/>
            <a:p>
              <a:r>
                <a:rPr lang="en-US" dirty="0" smtClean="0"/>
                <a:t>Glutamic Acid </a:t>
              </a:r>
              <a:endParaRPr lang="en-US" dirty="0"/>
            </a:p>
          </p:txBody>
        </p:sp>
        <p:sp>
          <p:nvSpPr>
            <p:cNvPr id="61" name="TextBox 60"/>
            <p:cNvSpPr txBox="1"/>
            <p:nvPr/>
          </p:nvSpPr>
          <p:spPr>
            <a:xfrm>
              <a:off x="7309451" y="5591602"/>
              <a:ext cx="1305456" cy="646331"/>
            </a:xfrm>
            <a:prstGeom prst="rect">
              <a:avLst/>
            </a:prstGeom>
            <a:noFill/>
          </p:spPr>
          <p:txBody>
            <a:bodyPr wrap="square" rtlCol="0">
              <a:spAutoFit/>
            </a:bodyPr>
            <a:lstStyle/>
            <a:p>
              <a:r>
                <a:rPr lang="en-US" dirty="0" smtClean="0"/>
                <a:t>Aspartic Acid</a:t>
              </a:r>
              <a:endParaRPr lang="en-US" dirty="0"/>
            </a:p>
          </p:txBody>
        </p:sp>
        <p:sp>
          <p:nvSpPr>
            <p:cNvPr id="62" name="Down Arrow 61"/>
            <p:cNvSpPr/>
            <p:nvPr/>
          </p:nvSpPr>
          <p:spPr>
            <a:xfrm>
              <a:off x="6314225" y="3956647"/>
              <a:ext cx="437388" cy="883029"/>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4"/>
            <p:cNvPicPr>
              <a:picLocks noChangeAspect="1" noChangeArrowheads="1"/>
            </p:cNvPicPr>
            <p:nvPr/>
          </p:nvPicPr>
          <p:blipFill>
            <a:blip r:embed="rId5" cstate="print"/>
            <a:srcRect/>
            <a:stretch>
              <a:fillRect/>
            </a:stretch>
          </p:blipFill>
          <p:spPr bwMode="auto">
            <a:xfrm rot="17100000">
              <a:off x="5695279" y="2168581"/>
              <a:ext cx="1493585" cy="1676312"/>
            </a:xfrm>
            <a:prstGeom prst="rect">
              <a:avLst/>
            </a:prstGeom>
            <a:noFill/>
            <a:ln w="9525">
              <a:noFill/>
              <a:miter lim="800000"/>
              <a:headEnd/>
              <a:tailEnd/>
            </a:ln>
            <a:effectLst/>
          </p:spPr>
        </p:pic>
        <p:pic>
          <p:nvPicPr>
            <p:cNvPr id="64" name="Picture 2"/>
            <p:cNvPicPr>
              <a:picLocks noChangeAspect="1" noChangeArrowheads="1"/>
            </p:cNvPicPr>
            <p:nvPr/>
          </p:nvPicPr>
          <p:blipFill>
            <a:blip r:embed="rId6" cstate="print"/>
            <a:srcRect/>
            <a:stretch>
              <a:fillRect/>
            </a:stretch>
          </p:blipFill>
          <p:spPr bwMode="auto">
            <a:xfrm rot="15300000">
              <a:off x="6039138" y="5125767"/>
              <a:ext cx="1136525" cy="1306663"/>
            </a:xfrm>
            <a:prstGeom prst="rect">
              <a:avLst/>
            </a:prstGeom>
            <a:noFill/>
            <a:ln w="9525">
              <a:noFill/>
              <a:miter lim="800000"/>
              <a:headEnd/>
              <a:tailEnd/>
            </a:ln>
            <a:effectLst/>
          </p:spPr>
        </p:pic>
      </p:grpSp>
    </p:spTree>
    <p:extLst>
      <p:ext uri="{BB962C8B-B14F-4D97-AF65-F5344CB8AC3E}">
        <p14:creationId xmlns:p14="http://schemas.microsoft.com/office/powerpoint/2010/main" val="6235728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0" y="364671"/>
            <a:ext cx="9144000" cy="1698402"/>
          </a:xfrm>
        </p:spPr>
        <p:txBody>
          <a:bodyPr>
            <a:noAutofit/>
          </a:bodyPr>
          <a:lstStyle/>
          <a:p>
            <a:r>
              <a:rPr lang="en-US" sz="3600" dirty="0"/>
              <a:t>Goal: </a:t>
            </a:r>
            <a:br>
              <a:rPr lang="en-US" sz="3600" dirty="0"/>
            </a:br>
            <a:r>
              <a:rPr lang="en-US" sz="3600" dirty="0"/>
              <a:t>Validate Computational Electrostatic Techniques Against Experimental Stark Shifts</a:t>
            </a:r>
          </a:p>
        </p:txBody>
      </p:sp>
      <p:pic>
        <p:nvPicPr>
          <p:cNvPr id="6" name="Content Placeholder 5"/>
          <p:cNvPicPr>
            <a:picLocks noGrp="1" noChangeAspect="1"/>
          </p:cNvPicPr>
          <p:nvPr>
            <p:ph sz="half" idx="1"/>
          </p:nvPr>
        </p:nvPicPr>
        <p:blipFill>
          <a:blip r:embed="rId4"/>
          <a:srcRect t="-9515" b="-9515"/>
          <a:stretch>
            <a:fillRect/>
          </a:stretch>
        </p:blipFill>
        <p:spPr>
          <a:xfrm>
            <a:off x="0" y="1658684"/>
            <a:ext cx="4038600" cy="4718304"/>
          </a:xfrm>
        </p:spPr>
      </p:pic>
      <p:graphicFrame>
        <p:nvGraphicFramePr>
          <p:cNvPr id="7" name="Object 3"/>
          <p:cNvGraphicFramePr>
            <a:graphicFrameLocks noChangeAspect="1"/>
          </p:cNvGraphicFramePr>
          <p:nvPr>
            <p:extLst>
              <p:ext uri="{D42A27DB-BD31-4B8C-83A1-F6EECF244321}">
                <p14:modId xmlns:p14="http://schemas.microsoft.com/office/powerpoint/2010/main" val="1810928499"/>
              </p:ext>
            </p:extLst>
          </p:nvPr>
        </p:nvGraphicFramePr>
        <p:xfrm>
          <a:off x="3672682" y="5934075"/>
          <a:ext cx="1798637" cy="442913"/>
        </p:xfrm>
        <a:graphic>
          <a:graphicData uri="http://schemas.openxmlformats.org/presentationml/2006/ole">
            <mc:AlternateContent xmlns:mc="http://schemas.openxmlformats.org/markup-compatibility/2006">
              <mc:Choice xmlns:v="urn:schemas-microsoft-com:vml" Requires="v">
                <p:oleObj spid="_x0000_s13783" name="Equation" r:id="rId5" imgW="927100" imgH="228600" progId="Equation.3">
                  <p:embed/>
                </p:oleObj>
              </mc:Choice>
              <mc:Fallback>
                <p:oleObj name="Equation" r:id="rId5" imgW="927100" imgH="228600" progId="Equation.3">
                  <p:embed/>
                  <p:pic>
                    <p:nvPicPr>
                      <p:cNvPr id="0" name=""/>
                      <p:cNvPicPr>
                        <a:picLocks noChangeAspect="1" noChangeArrowheads="1"/>
                      </p:cNvPicPr>
                      <p:nvPr/>
                    </p:nvPicPr>
                    <p:blipFill>
                      <a:blip r:embed="rId6"/>
                      <a:srcRect/>
                      <a:stretch>
                        <a:fillRect/>
                      </a:stretch>
                    </p:blipFill>
                    <p:spPr bwMode="auto">
                      <a:xfrm>
                        <a:off x="3672682" y="5934075"/>
                        <a:ext cx="1798637"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 name="TextBox 7"/>
          <p:cNvSpPr txBox="1"/>
          <p:nvPr/>
        </p:nvSpPr>
        <p:spPr>
          <a:xfrm>
            <a:off x="0" y="6487403"/>
            <a:ext cx="4224290" cy="369332"/>
          </a:xfrm>
          <a:prstGeom prst="rect">
            <a:avLst/>
          </a:prstGeom>
          <a:noFill/>
        </p:spPr>
        <p:txBody>
          <a:bodyPr wrap="square" rtlCol="0">
            <a:spAutoFit/>
          </a:bodyPr>
          <a:lstStyle/>
          <a:p>
            <a:r>
              <a:rPr lang="en-US" dirty="0" err="1"/>
              <a:t>Ragain</a:t>
            </a:r>
            <a:r>
              <a:rPr lang="en-US" dirty="0"/>
              <a:t>, </a:t>
            </a:r>
            <a:r>
              <a:rPr lang="en-US" i="1" dirty="0" smtClean="0"/>
              <a:t>et </a:t>
            </a:r>
            <a:r>
              <a:rPr lang="en-US" i="1" dirty="0"/>
              <a:t>al.,</a:t>
            </a:r>
            <a:r>
              <a:rPr lang="en-US" dirty="0"/>
              <a:t> </a:t>
            </a:r>
            <a:r>
              <a:rPr lang="en-US" dirty="0" smtClean="0"/>
              <a:t>J. </a:t>
            </a:r>
            <a:r>
              <a:rPr lang="en-US" dirty="0"/>
              <a:t>Phys. Chem. B </a:t>
            </a:r>
            <a:r>
              <a:rPr lang="en-US" b="1" dirty="0"/>
              <a:t>2012</a:t>
            </a:r>
          </a:p>
        </p:txBody>
      </p:sp>
      <p:pic>
        <p:nvPicPr>
          <p:cNvPr id="12" name="Content Placeholder 6"/>
          <p:cNvPicPr>
            <a:picLocks noGrp="1" noChangeAspect="1"/>
          </p:cNvPicPr>
          <p:nvPr>
            <p:ph sz="half" idx="2"/>
          </p:nvPr>
        </p:nvPicPr>
        <p:blipFill rotWithShape="1">
          <a:blip r:embed="rId7"/>
          <a:srcRect l="6014" t="13865" r="9927" b="4459"/>
          <a:stretch/>
        </p:blipFill>
        <p:spPr>
          <a:xfrm>
            <a:off x="4411035" y="2063073"/>
            <a:ext cx="4732965" cy="3909527"/>
          </a:xfrm>
          <a:prstGeom prst="rect">
            <a:avLst/>
          </a:prstGeom>
        </p:spPr>
      </p:pic>
      <p:sp>
        <p:nvSpPr>
          <p:cNvPr id="9" name="TextBox 8"/>
          <p:cNvSpPr txBox="1"/>
          <p:nvPr/>
        </p:nvSpPr>
        <p:spPr>
          <a:xfrm>
            <a:off x="0" y="6488668"/>
            <a:ext cx="4224290" cy="369332"/>
          </a:xfrm>
          <a:prstGeom prst="rect">
            <a:avLst/>
          </a:prstGeom>
          <a:noFill/>
          <a:ln w="38100" cmpd="sng">
            <a:solidFill>
              <a:srgbClr val="FF0000"/>
            </a:solidFill>
          </a:ln>
        </p:spPr>
        <p:txBody>
          <a:bodyPr wrap="square" rtlCol="0">
            <a:spAutoFit/>
          </a:bodyPr>
          <a:lstStyle/>
          <a:p>
            <a:r>
              <a:rPr lang="en-US" dirty="0" err="1"/>
              <a:t>Ragain</a:t>
            </a:r>
            <a:r>
              <a:rPr lang="en-US" dirty="0"/>
              <a:t>, </a:t>
            </a:r>
            <a:r>
              <a:rPr lang="en-US" i="1" dirty="0" smtClean="0"/>
              <a:t>et </a:t>
            </a:r>
            <a:r>
              <a:rPr lang="en-US" i="1" dirty="0"/>
              <a:t>al.,</a:t>
            </a:r>
            <a:r>
              <a:rPr lang="en-US" dirty="0"/>
              <a:t> </a:t>
            </a:r>
            <a:r>
              <a:rPr lang="en-US" dirty="0" smtClean="0"/>
              <a:t>J. </a:t>
            </a:r>
            <a:r>
              <a:rPr lang="en-US" dirty="0"/>
              <a:t>Phys. Chem. B </a:t>
            </a:r>
            <a:r>
              <a:rPr lang="en-US" b="1" dirty="0"/>
              <a:t>2012</a:t>
            </a:r>
          </a:p>
        </p:txBody>
      </p:sp>
    </p:spTree>
    <p:extLst>
      <p:ext uri="{BB962C8B-B14F-4D97-AF65-F5344CB8AC3E}">
        <p14:creationId xmlns:p14="http://schemas.microsoft.com/office/powerpoint/2010/main" val="18094131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425"/>
            <a:ext cx="8229600" cy="990600"/>
          </a:xfrm>
        </p:spPr>
        <p:txBody>
          <a:bodyPr/>
          <a:lstStyle/>
          <a:p>
            <a:r>
              <a:rPr lang="en-US" dirty="0" smtClean="0"/>
              <a:t>Computational Approach</a:t>
            </a:r>
            <a:endParaRPr lang="en-US" dirty="0"/>
          </a:p>
        </p:txBody>
      </p:sp>
      <p:grpSp>
        <p:nvGrpSpPr>
          <p:cNvPr id="36" name="Group 35"/>
          <p:cNvGrpSpPr/>
          <p:nvPr/>
        </p:nvGrpSpPr>
        <p:grpSpPr>
          <a:xfrm>
            <a:off x="161776" y="900595"/>
            <a:ext cx="1970213" cy="2971800"/>
            <a:chOff x="1" y="1025787"/>
            <a:chExt cx="2175267" cy="3257811"/>
          </a:xfrm>
        </p:grpSpPr>
        <p:pic>
          <p:nvPicPr>
            <p:cNvPr id="5" name="Picture 4" descr="pdb.tga"/>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38499" y="1108623"/>
              <a:ext cx="2136769" cy="3174975"/>
            </a:xfrm>
            <a:prstGeom prst="rect">
              <a:avLst/>
            </a:prstGeom>
          </p:spPr>
        </p:pic>
        <p:sp>
          <p:nvSpPr>
            <p:cNvPr id="9" name="TextBox 8"/>
            <p:cNvSpPr txBox="1"/>
            <p:nvPr/>
          </p:nvSpPr>
          <p:spPr>
            <a:xfrm>
              <a:off x="38499" y="1098983"/>
              <a:ext cx="2136769" cy="369332"/>
            </a:xfrm>
            <a:prstGeom prst="rect">
              <a:avLst/>
            </a:prstGeom>
            <a:solidFill>
              <a:schemeClr val="bg1"/>
            </a:solidFill>
          </p:spPr>
          <p:txBody>
            <a:bodyPr wrap="square" rtlCol="0">
              <a:spAutoFit/>
            </a:bodyPr>
            <a:lstStyle/>
            <a:p>
              <a:pPr algn="ctr"/>
              <a:r>
                <a:rPr lang="en-US" dirty="0" smtClean="0"/>
                <a:t>PDB Structure</a:t>
              </a:r>
              <a:endParaRPr lang="en-US" dirty="0"/>
            </a:p>
          </p:txBody>
        </p:sp>
        <p:sp>
          <p:nvSpPr>
            <p:cNvPr id="12" name="Rectangle 11"/>
            <p:cNvSpPr/>
            <p:nvPr/>
          </p:nvSpPr>
          <p:spPr>
            <a:xfrm>
              <a:off x="1" y="1025787"/>
              <a:ext cx="2175267"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a:grpSpLocks noChangeAspect="1"/>
          </p:cNvGrpSpPr>
          <p:nvPr/>
        </p:nvGrpSpPr>
        <p:grpSpPr>
          <a:xfrm>
            <a:off x="2354519" y="895347"/>
            <a:ext cx="2299164" cy="2971800"/>
            <a:chOff x="2175268" y="1025787"/>
            <a:chExt cx="2508425" cy="3242282"/>
          </a:xfrm>
        </p:grpSpPr>
        <p:pic>
          <p:nvPicPr>
            <p:cNvPr id="6" name="Picture 5" descr="md-time.tga"/>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H="1">
              <a:off x="2451829" y="1108623"/>
              <a:ext cx="2035586" cy="2867429"/>
            </a:xfrm>
            <a:prstGeom prst="rect">
              <a:avLst/>
            </a:prstGeom>
          </p:spPr>
        </p:pic>
        <p:grpSp>
          <p:nvGrpSpPr>
            <p:cNvPr id="8" name="Group 7"/>
            <p:cNvGrpSpPr/>
            <p:nvPr/>
          </p:nvGrpSpPr>
          <p:grpSpPr>
            <a:xfrm>
              <a:off x="2175268" y="3806335"/>
              <a:ext cx="2508425" cy="461696"/>
              <a:chOff x="2175267" y="4431918"/>
              <a:chExt cx="2508425" cy="461696"/>
            </a:xfrm>
          </p:grpSpPr>
          <p:sp>
            <p:nvSpPr>
              <p:cNvPr id="25" name="Rectangle 24"/>
              <p:cNvSpPr/>
              <p:nvPr/>
            </p:nvSpPr>
            <p:spPr>
              <a:xfrm>
                <a:off x="2411956" y="4431918"/>
                <a:ext cx="1936910" cy="169717"/>
              </a:xfrm>
              <a:prstGeom prst="rect">
                <a:avLst/>
              </a:prstGeom>
              <a:gradFill>
                <a:gsLst>
                  <a:gs pos="0">
                    <a:srgbClr val="FF0000"/>
                  </a:gs>
                  <a:gs pos="100000">
                    <a:srgbClr val="0000FF"/>
                  </a:gs>
                  <a:gs pos="50000">
                    <a:schemeClr val="bg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2175267" y="4524282"/>
                <a:ext cx="695586" cy="369332"/>
              </a:xfrm>
              <a:prstGeom prst="rect">
                <a:avLst/>
              </a:prstGeom>
              <a:noFill/>
            </p:spPr>
            <p:txBody>
              <a:bodyPr wrap="none" rtlCol="0">
                <a:spAutoFit/>
              </a:bodyPr>
              <a:lstStyle/>
              <a:p>
                <a:r>
                  <a:rPr lang="en-US" dirty="0" smtClean="0"/>
                  <a:t>T </a:t>
                </a:r>
                <a:r>
                  <a:rPr lang="en-US" baseline="-25000" dirty="0" smtClean="0"/>
                  <a:t>initial</a:t>
                </a:r>
                <a:endParaRPr lang="en-US" dirty="0"/>
              </a:p>
            </p:txBody>
          </p:sp>
          <p:sp>
            <p:nvSpPr>
              <p:cNvPr id="27" name="TextBox 26"/>
              <p:cNvSpPr txBox="1"/>
              <p:nvPr/>
            </p:nvSpPr>
            <p:spPr>
              <a:xfrm>
                <a:off x="4063022" y="4524282"/>
                <a:ext cx="620670" cy="369332"/>
              </a:xfrm>
              <a:prstGeom prst="rect">
                <a:avLst/>
              </a:prstGeom>
              <a:noFill/>
            </p:spPr>
            <p:txBody>
              <a:bodyPr wrap="none" rtlCol="0">
                <a:spAutoFit/>
              </a:bodyPr>
              <a:lstStyle/>
              <a:p>
                <a:r>
                  <a:rPr lang="en-US" dirty="0" smtClean="0"/>
                  <a:t>T </a:t>
                </a:r>
                <a:r>
                  <a:rPr lang="en-US" baseline="-25000" dirty="0" smtClean="0"/>
                  <a:t>final</a:t>
                </a:r>
                <a:endParaRPr lang="en-US" dirty="0"/>
              </a:p>
            </p:txBody>
          </p:sp>
        </p:grpSp>
        <p:sp>
          <p:nvSpPr>
            <p:cNvPr id="10" name="TextBox 9"/>
            <p:cNvSpPr txBox="1"/>
            <p:nvPr/>
          </p:nvSpPr>
          <p:spPr>
            <a:xfrm>
              <a:off x="2175269" y="1098983"/>
              <a:ext cx="2508424" cy="369332"/>
            </a:xfrm>
            <a:prstGeom prst="rect">
              <a:avLst/>
            </a:prstGeom>
            <a:solidFill>
              <a:schemeClr val="bg1"/>
            </a:solidFill>
          </p:spPr>
          <p:txBody>
            <a:bodyPr wrap="square" rtlCol="0">
              <a:spAutoFit/>
            </a:bodyPr>
            <a:lstStyle/>
            <a:p>
              <a:pPr algn="ctr"/>
              <a:r>
                <a:rPr lang="en-US" dirty="0" smtClean="0"/>
                <a:t>MD Ensemble</a:t>
              </a:r>
              <a:endParaRPr lang="en-US" dirty="0"/>
            </a:p>
          </p:txBody>
        </p:sp>
        <p:sp>
          <p:nvSpPr>
            <p:cNvPr id="13" name="Rectangle 12"/>
            <p:cNvSpPr/>
            <p:nvPr/>
          </p:nvSpPr>
          <p:spPr>
            <a:xfrm>
              <a:off x="2175268" y="1025787"/>
              <a:ext cx="2508425"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a:grpSpLocks noChangeAspect="1"/>
          </p:cNvGrpSpPr>
          <p:nvPr/>
        </p:nvGrpSpPr>
        <p:grpSpPr>
          <a:xfrm>
            <a:off x="6824471" y="853065"/>
            <a:ext cx="2031359" cy="2971788"/>
            <a:chOff x="6840796" y="1025787"/>
            <a:chExt cx="2233395" cy="3267356"/>
          </a:xfrm>
        </p:grpSpPr>
        <p:grpSp>
          <p:nvGrpSpPr>
            <p:cNvPr id="28" name="Group 27"/>
            <p:cNvGrpSpPr/>
            <p:nvPr/>
          </p:nvGrpSpPr>
          <p:grpSpPr>
            <a:xfrm>
              <a:off x="6840796" y="1098983"/>
              <a:ext cx="2233395" cy="3194160"/>
              <a:chOff x="6840796" y="1098983"/>
              <a:chExt cx="2233395" cy="3194160"/>
            </a:xfrm>
          </p:grpSpPr>
          <p:pic>
            <p:nvPicPr>
              <p:cNvPr id="31" name="Picture 30" descr="electrostatics.tga"/>
              <p:cNvPicPr>
                <a:picLocks noChangeAspect="1"/>
              </p:cNvPicPr>
              <p:nvPr/>
            </p:nvPicPr>
            <p:blipFill rotWithShape="1">
              <a:blip r:embed="rId5" cstate="print">
                <a:extLst>
                  <a:ext uri="{28A0092B-C50C-407E-A947-70E740481C1C}">
                    <a14:useLocalDpi xmlns:a14="http://schemas.microsoft.com/office/drawing/2010/main"/>
                  </a:ext>
                </a:extLst>
              </a:blip>
              <a:srcRect t="11728" b="6401"/>
              <a:stretch/>
            </p:blipFill>
            <p:spPr>
              <a:xfrm>
                <a:off x="6852759" y="1108623"/>
                <a:ext cx="2179661" cy="2565152"/>
              </a:xfrm>
              <a:prstGeom prst="rect">
                <a:avLst/>
              </a:prstGeom>
            </p:spPr>
          </p:pic>
          <p:sp>
            <p:nvSpPr>
              <p:cNvPr id="11" name="TextBox 10"/>
              <p:cNvSpPr txBox="1"/>
              <p:nvPr/>
            </p:nvSpPr>
            <p:spPr>
              <a:xfrm>
                <a:off x="6852759" y="1098983"/>
                <a:ext cx="2179661" cy="406065"/>
              </a:xfrm>
              <a:prstGeom prst="rect">
                <a:avLst/>
              </a:prstGeom>
              <a:solidFill>
                <a:schemeClr val="bg1"/>
              </a:solidFill>
            </p:spPr>
            <p:txBody>
              <a:bodyPr wrap="square" rtlCol="0">
                <a:spAutoFit/>
              </a:bodyPr>
              <a:lstStyle/>
              <a:p>
                <a:pPr algn="ctr"/>
                <a:r>
                  <a:rPr lang="en-US" dirty="0" smtClean="0"/>
                  <a:t>Electrostatic Field</a:t>
                </a:r>
                <a:endParaRPr lang="en-US" dirty="0"/>
              </a:p>
            </p:txBody>
          </p:sp>
          <p:grpSp>
            <p:nvGrpSpPr>
              <p:cNvPr id="21" name="Group 20"/>
              <p:cNvGrpSpPr/>
              <p:nvPr/>
            </p:nvGrpSpPr>
            <p:grpSpPr>
              <a:xfrm rot="16200000">
                <a:off x="7662990" y="2881942"/>
                <a:ext cx="589007" cy="2233395"/>
                <a:chOff x="8096161" y="1945516"/>
                <a:chExt cx="589007" cy="3996625"/>
              </a:xfrm>
            </p:grpSpPr>
            <p:pic>
              <p:nvPicPr>
                <p:cNvPr id="22" name="Picture 22"/>
                <p:cNvPicPr>
                  <a:picLocks noChangeAspect="1" noChangeArrowheads="1"/>
                </p:cNvPicPr>
                <p:nvPr/>
              </p:nvPicPr>
              <p:blipFill>
                <a:blip r:embed="rId6" cstate="print">
                  <a:clrChange>
                    <a:clrFrom>
                      <a:srgbClr val="FFFFFE"/>
                    </a:clrFrom>
                    <a:clrTo>
                      <a:srgbClr val="FFFFFE">
                        <a:alpha val="0"/>
                      </a:srgbClr>
                    </a:clrTo>
                  </a:clrChange>
                  <a:extLst>
                    <a:ext uri="{28A0092B-C50C-407E-A947-70E740481C1C}">
                      <a14:useLocalDpi xmlns:a14="http://schemas.microsoft.com/office/drawing/2010/main"/>
                    </a:ext>
                  </a:extLst>
                </a:blip>
                <a:srcRect/>
                <a:stretch>
                  <a:fillRect/>
                </a:stretch>
              </p:blipFill>
              <p:spPr bwMode="auto">
                <a:xfrm rot="5400000">
                  <a:off x="6880343" y="3884454"/>
                  <a:ext cx="3479475" cy="130175"/>
                </a:xfrm>
                <a:prstGeom prst="rect">
                  <a:avLst/>
                </a:prstGeom>
                <a:noFill/>
                <a:ln w="9525">
                  <a:noFill/>
                  <a:miter lim="800000"/>
                  <a:headEnd/>
                  <a:tailEnd/>
                </a:ln>
              </p:spPr>
            </p:pic>
            <p:sp>
              <p:nvSpPr>
                <p:cNvPr id="23" name="Text Box 5"/>
                <p:cNvSpPr txBox="1">
                  <a:spLocks noChangeArrowheads="1"/>
                </p:cNvSpPr>
                <p:nvPr/>
              </p:nvSpPr>
              <p:spPr bwMode="auto">
                <a:xfrm rot="5400000">
                  <a:off x="7536932" y="4798136"/>
                  <a:ext cx="1703235" cy="584776"/>
                </a:xfrm>
                <a:prstGeom prst="rect">
                  <a:avLst/>
                </a:prstGeom>
                <a:noFill/>
                <a:ln w="9525">
                  <a:noFill/>
                  <a:miter lim="800000"/>
                  <a:headEnd/>
                  <a:tailEnd/>
                </a:ln>
              </p:spPr>
              <p:txBody>
                <a:bodyPr wrap="none">
                  <a:prstTxWarp prst="textNoShape">
                    <a:avLst/>
                  </a:prstTxWarp>
                  <a:spAutoFit/>
                </a:bodyPr>
                <a:lstStyle/>
                <a:p>
                  <a:pPr algn="r"/>
                  <a:r>
                    <a:rPr lang="en-US" sz="1600" dirty="0">
                      <a:ea typeface="ヒラギノ角ゴ Pro W3" pitchFamily="28" charset="-128"/>
                      <a:cs typeface="Calibri"/>
                    </a:rPr>
                    <a:t> </a:t>
                  </a:r>
                  <a:r>
                    <a:rPr lang="en-US" sz="1600" dirty="0">
                      <a:latin typeface="Calibri"/>
                      <a:ea typeface="ヒラギノ角ゴ Pro W3" pitchFamily="28" charset="-128"/>
                      <a:cs typeface="Calibri"/>
                    </a:rPr>
                    <a:t>≥</a:t>
                  </a:r>
                  <a:r>
                    <a:rPr lang="en-US" sz="1600" dirty="0" smtClean="0">
                      <a:ea typeface="ヒラギノ角ゴ Pro W3" pitchFamily="28" charset="-128"/>
                      <a:cs typeface="Calibri"/>
                    </a:rPr>
                    <a:t> +1.5</a:t>
                  </a:r>
                </a:p>
                <a:p>
                  <a:pPr algn="r"/>
                  <a:r>
                    <a:rPr lang="en-US" sz="1600" dirty="0" smtClean="0">
                      <a:ea typeface="ヒラギノ角ゴ Pro W3" pitchFamily="28" charset="-128"/>
                      <a:cs typeface="Calibri"/>
                    </a:rPr>
                    <a:t>MV/cm</a:t>
                  </a:r>
                  <a:r>
                    <a:rPr lang="en-US" sz="1600" baseline="30000" dirty="0" smtClean="0">
                      <a:ea typeface="ヒラギノ角ゴ Pro W3" pitchFamily="28" charset="-128"/>
                      <a:cs typeface="Calibri"/>
                    </a:rPr>
                    <a:t>-1</a:t>
                  </a:r>
                  <a:endParaRPr lang="en-US" sz="1600" baseline="30000" dirty="0">
                    <a:ea typeface="ヒラギノ角ゴ Pro W3" pitchFamily="28" charset="-128"/>
                    <a:cs typeface="Calibri"/>
                  </a:endParaRPr>
                </a:p>
              </p:txBody>
            </p:sp>
            <p:sp>
              <p:nvSpPr>
                <p:cNvPr id="24" name="Text Box 6"/>
                <p:cNvSpPr txBox="1">
                  <a:spLocks noChangeArrowheads="1"/>
                </p:cNvSpPr>
                <p:nvPr/>
              </p:nvSpPr>
              <p:spPr bwMode="auto">
                <a:xfrm rot="5400000">
                  <a:off x="7567499" y="2474178"/>
                  <a:ext cx="1642100" cy="584776"/>
                </a:xfrm>
                <a:prstGeom prst="rect">
                  <a:avLst/>
                </a:prstGeom>
                <a:noFill/>
                <a:ln w="9525">
                  <a:noFill/>
                  <a:miter lim="800000"/>
                  <a:headEnd/>
                  <a:tailEnd/>
                </a:ln>
              </p:spPr>
              <p:txBody>
                <a:bodyPr wrap="none">
                  <a:prstTxWarp prst="textNoShape">
                    <a:avLst/>
                  </a:prstTxWarp>
                  <a:spAutoFit/>
                </a:bodyPr>
                <a:lstStyle/>
                <a:p>
                  <a:r>
                    <a:rPr lang="en-US" sz="1600" dirty="0">
                      <a:latin typeface="Calibri"/>
                      <a:ea typeface="ヒラギノ角ゴ Pro W3" pitchFamily="28" charset="-128"/>
                      <a:cs typeface="Calibri"/>
                    </a:rPr>
                    <a:t> </a:t>
                  </a:r>
                  <a:r>
                    <a:rPr lang="en-US" sz="1600" dirty="0" smtClean="0">
                      <a:latin typeface="Calibri"/>
                      <a:ea typeface="ヒラギノ角ゴ Pro W3" pitchFamily="28" charset="-128"/>
                      <a:cs typeface="Calibri"/>
                    </a:rPr>
                    <a:t>≤ -1.5</a:t>
                  </a:r>
                </a:p>
                <a:p>
                  <a:r>
                    <a:rPr lang="en-US" sz="1600" dirty="0" smtClean="0">
                      <a:latin typeface="Calibri"/>
                      <a:ea typeface="ヒラギノ角ゴ Pro W3" pitchFamily="28" charset="-128"/>
                      <a:cs typeface="Calibri"/>
                    </a:rPr>
                    <a:t>MV/cm</a:t>
                  </a:r>
                  <a:r>
                    <a:rPr lang="en-US" sz="1600" baseline="30000" dirty="0" smtClean="0">
                      <a:latin typeface="Calibri"/>
                      <a:ea typeface="ヒラギノ角ゴ Pro W3" pitchFamily="28" charset="-128"/>
                      <a:cs typeface="Calibri"/>
                    </a:rPr>
                    <a:t>-1</a:t>
                  </a:r>
                  <a:endParaRPr lang="en-US" sz="1600" baseline="30000" dirty="0">
                    <a:latin typeface="Calibri"/>
                    <a:ea typeface="ヒラギノ角ゴ Pro W3" pitchFamily="28" charset="-128"/>
                    <a:cs typeface="Calibri"/>
                  </a:endParaRPr>
                </a:p>
              </p:txBody>
            </p:sp>
          </p:grpSp>
        </p:grpSp>
        <p:sp>
          <p:nvSpPr>
            <p:cNvPr id="14" name="Rectangle 13"/>
            <p:cNvSpPr/>
            <p:nvPr/>
          </p:nvSpPr>
          <p:spPr>
            <a:xfrm>
              <a:off x="6852759" y="1025787"/>
              <a:ext cx="2179661"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ight Arrow 14"/>
          <p:cNvSpPr/>
          <p:nvPr/>
        </p:nvSpPr>
        <p:spPr>
          <a:xfrm>
            <a:off x="2056927" y="1985556"/>
            <a:ext cx="567951"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836971" y="1445718"/>
            <a:ext cx="1878240" cy="1282038"/>
          </a:xfrm>
          <a:prstGeom prst="rect">
            <a:avLst/>
          </a:prstGeom>
          <a:solidFill>
            <a:schemeClr val="tx1"/>
          </a:solidFill>
          <a:ln w="12700" cmpd="sng">
            <a:solidFill>
              <a:srgbClr val="29293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Electrostatics Model</a:t>
            </a:r>
            <a:endParaRPr lang="en-US" dirty="0">
              <a:solidFill>
                <a:schemeClr val="bg1"/>
              </a:solidFill>
            </a:endParaRPr>
          </a:p>
        </p:txBody>
      </p:sp>
      <p:sp>
        <p:nvSpPr>
          <p:cNvPr id="18" name="Right Arrow 17"/>
          <p:cNvSpPr>
            <a:spLocks/>
          </p:cNvSpPr>
          <p:nvPr/>
        </p:nvSpPr>
        <p:spPr>
          <a:xfrm>
            <a:off x="4501389"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Arrow 31"/>
          <p:cNvSpPr/>
          <p:nvPr/>
        </p:nvSpPr>
        <p:spPr>
          <a:xfrm rot="5400000">
            <a:off x="7637048" y="3574470"/>
            <a:ext cx="451474"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3" name="Group 52"/>
          <p:cNvGrpSpPr>
            <a:grpSpLocks noChangeAspect="1"/>
          </p:cNvGrpSpPr>
          <p:nvPr/>
        </p:nvGrpSpPr>
        <p:grpSpPr>
          <a:xfrm>
            <a:off x="6816701" y="3858229"/>
            <a:ext cx="2046673" cy="2973130"/>
            <a:chOff x="5842903" y="3791804"/>
            <a:chExt cx="2056183" cy="2986941"/>
          </a:xfrm>
        </p:grpSpPr>
        <p:pic>
          <p:nvPicPr>
            <p:cNvPr id="52" name="Content Placeholder 5"/>
            <p:cNvPicPr>
              <a:picLocks noChangeAspect="1"/>
            </p:cNvPicPr>
            <p:nvPr/>
          </p:nvPicPr>
          <p:blipFill rotWithShape="1">
            <a:blip r:embed="rId7"/>
            <a:srcRect l="13094" t="439" b="5910"/>
            <a:stretch/>
          </p:blipFill>
          <p:spPr>
            <a:xfrm>
              <a:off x="5859687" y="4621693"/>
              <a:ext cx="2039399" cy="2157052"/>
            </a:xfrm>
            <a:prstGeom prst="rect">
              <a:avLst/>
            </a:prstGeom>
          </p:spPr>
        </p:pic>
        <p:grpSp>
          <p:nvGrpSpPr>
            <p:cNvPr id="47" name="Group 46"/>
            <p:cNvGrpSpPr/>
            <p:nvPr/>
          </p:nvGrpSpPr>
          <p:grpSpPr>
            <a:xfrm>
              <a:off x="5842903" y="3791804"/>
              <a:ext cx="2039112" cy="2971800"/>
              <a:chOff x="4689596" y="2575636"/>
              <a:chExt cx="2039112" cy="2971800"/>
            </a:xfrm>
          </p:grpSpPr>
          <p:sp>
            <p:nvSpPr>
              <p:cNvPr id="37" name="Rectangle 36"/>
              <p:cNvSpPr>
                <a:spLocks/>
              </p:cNvSpPr>
              <p:nvPr/>
            </p:nvSpPr>
            <p:spPr>
              <a:xfrm>
                <a:off x="4689596" y="2575636"/>
                <a:ext cx="2039112" cy="29718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4711003" y="2575636"/>
                <a:ext cx="2017705" cy="646331"/>
              </a:xfrm>
              <a:prstGeom prst="rect">
                <a:avLst/>
              </a:prstGeom>
              <a:noFill/>
            </p:spPr>
            <p:txBody>
              <a:bodyPr wrap="square" rtlCol="0">
                <a:spAutoFit/>
              </a:bodyPr>
              <a:lstStyle/>
              <a:p>
                <a:pPr algn="ctr"/>
                <a:r>
                  <a:rPr lang="en-US" dirty="0" smtClean="0"/>
                  <a:t>Compare to Experiment</a:t>
                </a:r>
                <a:endParaRPr lang="en-US" dirty="0"/>
              </a:p>
            </p:txBody>
          </p:sp>
        </p:grpSp>
      </p:grpSp>
      <p:sp>
        <p:nvSpPr>
          <p:cNvPr id="56" name="Right Arrow 55"/>
          <p:cNvSpPr/>
          <p:nvPr/>
        </p:nvSpPr>
        <p:spPr>
          <a:xfrm>
            <a:off x="6609615"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2802856" y="2761147"/>
            <a:ext cx="4005356" cy="3713743"/>
            <a:chOff x="2802856" y="2761147"/>
            <a:chExt cx="4005356" cy="3713743"/>
          </a:xfrm>
        </p:grpSpPr>
        <p:sp>
          <p:nvSpPr>
            <p:cNvPr id="3" name="Up Arrow 2"/>
            <p:cNvSpPr/>
            <p:nvPr/>
          </p:nvSpPr>
          <p:spPr>
            <a:xfrm>
              <a:off x="5135412" y="2761147"/>
              <a:ext cx="1270047" cy="2788760"/>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Bent Arrow 56"/>
            <p:cNvSpPr/>
            <p:nvPr/>
          </p:nvSpPr>
          <p:spPr>
            <a:xfrm rot="16200000">
              <a:off x="3501643" y="3168322"/>
              <a:ext cx="2607781" cy="4005355"/>
            </a:xfrm>
            <a:prstGeom prst="ben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 name="Arc 16"/>
            <p:cNvSpPr/>
            <p:nvPr/>
          </p:nvSpPr>
          <p:spPr>
            <a:xfrm rot="10800000">
              <a:off x="3526031" y="3600594"/>
              <a:ext cx="2029316" cy="2029316"/>
            </a:xfrm>
            <a:prstGeom prst="arc">
              <a:avLst/>
            </a:prstGeom>
            <a:noFill/>
            <a:ln w="5080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Rectangle 18"/>
            <p:cNvSpPr/>
            <p:nvPr/>
          </p:nvSpPr>
          <p:spPr>
            <a:xfrm>
              <a:off x="4487584" y="5376672"/>
              <a:ext cx="2318216" cy="81381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TextBox 58"/>
            <p:cNvSpPr txBox="1"/>
            <p:nvPr/>
          </p:nvSpPr>
          <p:spPr>
            <a:xfrm>
              <a:off x="3754924" y="5544157"/>
              <a:ext cx="3053288" cy="646331"/>
            </a:xfrm>
            <a:prstGeom prst="rect">
              <a:avLst/>
            </a:prstGeom>
            <a:noFill/>
          </p:spPr>
          <p:txBody>
            <a:bodyPr wrap="square" rtlCol="0">
              <a:spAutoFit/>
            </a:bodyPr>
            <a:lstStyle/>
            <a:p>
              <a:r>
                <a:rPr lang="en-US" dirty="0" smtClean="0">
                  <a:solidFill>
                    <a:schemeClr val="bg1"/>
                  </a:solidFill>
                </a:rPr>
                <a:t>Assess, Iterate, &amp; Formulate New Hypothesis</a:t>
              </a:r>
              <a:endParaRPr lang="en-US" dirty="0">
                <a:solidFill>
                  <a:schemeClr val="bg1"/>
                </a:solidFill>
              </a:endParaRPr>
            </a:p>
          </p:txBody>
        </p:sp>
      </p:grpSp>
    </p:spTree>
    <p:extLst>
      <p:ext uri="{BB962C8B-B14F-4D97-AF65-F5344CB8AC3E}">
        <p14:creationId xmlns:p14="http://schemas.microsoft.com/office/powerpoint/2010/main" val="5047503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7" grpId="0" animBg="1"/>
      <p:bldP spid="18" grpId="0" animBg="1"/>
      <p:bldP spid="32" grpId="0" animBg="1"/>
      <p:bldP spid="5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2802856" y="2761147"/>
            <a:ext cx="4005356" cy="3713743"/>
            <a:chOff x="2802856" y="2761147"/>
            <a:chExt cx="4005356" cy="3713743"/>
          </a:xfrm>
        </p:grpSpPr>
        <p:sp>
          <p:nvSpPr>
            <p:cNvPr id="43" name="Up Arrow 42"/>
            <p:cNvSpPr/>
            <p:nvPr/>
          </p:nvSpPr>
          <p:spPr>
            <a:xfrm>
              <a:off x="5135412" y="2761147"/>
              <a:ext cx="1270047" cy="2788760"/>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Bent Arrow 43"/>
            <p:cNvSpPr/>
            <p:nvPr/>
          </p:nvSpPr>
          <p:spPr>
            <a:xfrm rot="16200000">
              <a:off x="3501643" y="3168322"/>
              <a:ext cx="2607781" cy="4005355"/>
            </a:xfrm>
            <a:prstGeom prst="ben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46" name="Arc 45"/>
            <p:cNvSpPr/>
            <p:nvPr/>
          </p:nvSpPr>
          <p:spPr>
            <a:xfrm rot="10800000">
              <a:off x="3526031" y="3600594"/>
              <a:ext cx="2029316" cy="2029316"/>
            </a:xfrm>
            <a:prstGeom prst="arc">
              <a:avLst/>
            </a:prstGeom>
            <a:noFill/>
            <a:ln w="5080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Rectangle 47"/>
            <p:cNvSpPr/>
            <p:nvPr/>
          </p:nvSpPr>
          <p:spPr>
            <a:xfrm>
              <a:off x="4473778" y="5376672"/>
              <a:ext cx="2332021" cy="81381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3754924" y="5544157"/>
              <a:ext cx="3053288" cy="646331"/>
            </a:xfrm>
            <a:prstGeom prst="rect">
              <a:avLst/>
            </a:prstGeom>
            <a:noFill/>
          </p:spPr>
          <p:txBody>
            <a:bodyPr wrap="square" rtlCol="0">
              <a:spAutoFit/>
            </a:bodyPr>
            <a:lstStyle/>
            <a:p>
              <a:r>
                <a:rPr lang="en-US" dirty="0" smtClean="0">
                  <a:solidFill>
                    <a:schemeClr val="bg1"/>
                  </a:solidFill>
                </a:rPr>
                <a:t>Assess, Iterate, &amp; Formulate New Hypothesis</a:t>
              </a:r>
              <a:endParaRPr lang="en-US" dirty="0">
                <a:solidFill>
                  <a:schemeClr val="bg1"/>
                </a:solidFill>
              </a:endParaRPr>
            </a:p>
          </p:txBody>
        </p:sp>
      </p:grpSp>
      <p:grpSp>
        <p:nvGrpSpPr>
          <p:cNvPr id="50" name="Group 49"/>
          <p:cNvGrpSpPr>
            <a:grpSpLocks noChangeAspect="1"/>
          </p:cNvGrpSpPr>
          <p:nvPr/>
        </p:nvGrpSpPr>
        <p:grpSpPr>
          <a:xfrm>
            <a:off x="6816701" y="3858229"/>
            <a:ext cx="2046673" cy="2973130"/>
            <a:chOff x="5842903" y="3791804"/>
            <a:chExt cx="2056183" cy="2986941"/>
          </a:xfrm>
        </p:grpSpPr>
        <p:pic>
          <p:nvPicPr>
            <p:cNvPr id="51" name="Content Placeholder 5"/>
            <p:cNvPicPr>
              <a:picLocks noChangeAspect="1"/>
            </p:cNvPicPr>
            <p:nvPr/>
          </p:nvPicPr>
          <p:blipFill rotWithShape="1">
            <a:blip r:embed="rId3"/>
            <a:srcRect l="13094" t="439" b="5910"/>
            <a:stretch/>
          </p:blipFill>
          <p:spPr>
            <a:xfrm>
              <a:off x="5859687" y="4621693"/>
              <a:ext cx="2039399" cy="2157052"/>
            </a:xfrm>
            <a:prstGeom prst="rect">
              <a:avLst/>
            </a:prstGeom>
          </p:spPr>
        </p:pic>
        <p:grpSp>
          <p:nvGrpSpPr>
            <p:cNvPr id="54" name="Group 53"/>
            <p:cNvGrpSpPr/>
            <p:nvPr/>
          </p:nvGrpSpPr>
          <p:grpSpPr>
            <a:xfrm>
              <a:off x="5842903" y="3791804"/>
              <a:ext cx="2039112" cy="2971800"/>
              <a:chOff x="4689596" y="2575636"/>
              <a:chExt cx="2039112" cy="2971800"/>
            </a:xfrm>
          </p:grpSpPr>
          <p:sp>
            <p:nvSpPr>
              <p:cNvPr id="55" name="Rectangle 54"/>
              <p:cNvSpPr>
                <a:spLocks/>
              </p:cNvSpPr>
              <p:nvPr/>
            </p:nvSpPr>
            <p:spPr>
              <a:xfrm>
                <a:off x="4689596" y="2575636"/>
                <a:ext cx="2039112" cy="29718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4711003" y="2575636"/>
                <a:ext cx="2017705" cy="646331"/>
              </a:xfrm>
              <a:prstGeom prst="rect">
                <a:avLst/>
              </a:prstGeom>
              <a:noFill/>
            </p:spPr>
            <p:txBody>
              <a:bodyPr wrap="square" rtlCol="0">
                <a:spAutoFit/>
              </a:bodyPr>
              <a:lstStyle/>
              <a:p>
                <a:pPr algn="ctr"/>
                <a:r>
                  <a:rPr lang="en-US" dirty="0" smtClean="0"/>
                  <a:t>Compare to Experiment</a:t>
                </a:r>
                <a:endParaRPr lang="en-US" dirty="0"/>
              </a:p>
            </p:txBody>
          </p:sp>
        </p:grpSp>
      </p:grpSp>
      <p:sp>
        <p:nvSpPr>
          <p:cNvPr id="2" name="Title 1"/>
          <p:cNvSpPr>
            <a:spLocks noGrp="1"/>
          </p:cNvSpPr>
          <p:nvPr>
            <p:ph type="title"/>
          </p:nvPr>
        </p:nvSpPr>
        <p:spPr>
          <a:xfrm>
            <a:off x="457200" y="52425"/>
            <a:ext cx="8229600" cy="990600"/>
          </a:xfrm>
        </p:spPr>
        <p:txBody>
          <a:bodyPr/>
          <a:lstStyle/>
          <a:p>
            <a:r>
              <a:rPr lang="en-US" dirty="0" smtClean="0"/>
              <a:t>Computational Approach</a:t>
            </a:r>
            <a:endParaRPr lang="en-US" dirty="0"/>
          </a:p>
        </p:txBody>
      </p:sp>
      <p:grpSp>
        <p:nvGrpSpPr>
          <p:cNvPr id="36" name="Group 35"/>
          <p:cNvGrpSpPr/>
          <p:nvPr/>
        </p:nvGrpSpPr>
        <p:grpSpPr>
          <a:xfrm>
            <a:off x="161776" y="900595"/>
            <a:ext cx="1970213" cy="2971800"/>
            <a:chOff x="1" y="1025787"/>
            <a:chExt cx="2175267" cy="3257811"/>
          </a:xfrm>
        </p:grpSpPr>
        <p:pic>
          <p:nvPicPr>
            <p:cNvPr id="5" name="Picture 4" descr="pdb.tga"/>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H="1">
              <a:off x="38499" y="1108623"/>
              <a:ext cx="2136769" cy="3174975"/>
            </a:xfrm>
            <a:prstGeom prst="rect">
              <a:avLst/>
            </a:prstGeom>
          </p:spPr>
        </p:pic>
        <p:sp>
          <p:nvSpPr>
            <p:cNvPr id="9" name="TextBox 8"/>
            <p:cNvSpPr txBox="1"/>
            <p:nvPr/>
          </p:nvSpPr>
          <p:spPr>
            <a:xfrm>
              <a:off x="38499" y="1098983"/>
              <a:ext cx="2136769" cy="369332"/>
            </a:xfrm>
            <a:prstGeom prst="rect">
              <a:avLst/>
            </a:prstGeom>
            <a:solidFill>
              <a:schemeClr val="bg1"/>
            </a:solidFill>
          </p:spPr>
          <p:txBody>
            <a:bodyPr wrap="square" rtlCol="0">
              <a:spAutoFit/>
            </a:bodyPr>
            <a:lstStyle/>
            <a:p>
              <a:pPr algn="ctr"/>
              <a:r>
                <a:rPr lang="en-US" dirty="0" smtClean="0"/>
                <a:t>PDB Structure</a:t>
              </a:r>
              <a:endParaRPr lang="en-US" dirty="0"/>
            </a:p>
          </p:txBody>
        </p:sp>
        <p:sp>
          <p:nvSpPr>
            <p:cNvPr id="12" name="Rectangle 11"/>
            <p:cNvSpPr/>
            <p:nvPr/>
          </p:nvSpPr>
          <p:spPr>
            <a:xfrm>
              <a:off x="1" y="1025787"/>
              <a:ext cx="2175267"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a:grpSpLocks noChangeAspect="1"/>
          </p:cNvGrpSpPr>
          <p:nvPr/>
        </p:nvGrpSpPr>
        <p:grpSpPr>
          <a:xfrm>
            <a:off x="2354519" y="895347"/>
            <a:ext cx="2299164" cy="2971800"/>
            <a:chOff x="2175268" y="1025787"/>
            <a:chExt cx="2508425" cy="3242282"/>
          </a:xfrm>
        </p:grpSpPr>
        <p:pic>
          <p:nvPicPr>
            <p:cNvPr id="6" name="Picture 5" descr="md-time.tga"/>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flipH="1">
              <a:off x="2451829" y="1108623"/>
              <a:ext cx="2035586" cy="2867429"/>
            </a:xfrm>
            <a:prstGeom prst="rect">
              <a:avLst/>
            </a:prstGeom>
          </p:spPr>
        </p:pic>
        <p:grpSp>
          <p:nvGrpSpPr>
            <p:cNvPr id="8" name="Group 7"/>
            <p:cNvGrpSpPr/>
            <p:nvPr/>
          </p:nvGrpSpPr>
          <p:grpSpPr>
            <a:xfrm>
              <a:off x="2175268" y="3806335"/>
              <a:ext cx="2508425" cy="461696"/>
              <a:chOff x="2175267" y="4431918"/>
              <a:chExt cx="2508425" cy="461696"/>
            </a:xfrm>
          </p:grpSpPr>
          <p:sp>
            <p:nvSpPr>
              <p:cNvPr id="25" name="Rectangle 24"/>
              <p:cNvSpPr/>
              <p:nvPr/>
            </p:nvSpPr>
            <p:spPr>
              <a:xfrm>
                <a:off x="2411956" y="4431918"/>
                <a:ext cx="1936910" cy="169717"/>
              </a:xfrm>
              <a:prstGeom prst="rect">
                <a:avLst/>
              </a:prstGeom>
              <a:gradFill>
                <a:gsLst>
                  <a:gs pos="0">
                    <a:srgbClr val="FF0000"/>
                  </a:gs>
                  <a:gs pos="100000">
                    <a:srgbClr val="0000FF"/>
                  </a:gs>
                  <a:gs pos="50000">
                    <a:schemeClr val="bg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2175267" y="4524282"/>
                <a:ext cx="695586" cy="369332"/>
              </a:xfrm>
              <a:prstGeom prst="rect">
                <a:avLst/>
              </a:prstGeom>
              <a:noFill/>
            </p:spPr>
            <p:txBody>
              <a:bodyPr wrap="none" rtlCol="0">
                <a:spAutoFit/>
              </a:bodyPr>
              <a:lstStyle/>
              <a:p>
                <a:r>
                  <a:rPr lang="en-US" dirty="0" smtClean="0"/>
                  <a:t>T </a:t>
                </a:r>
                <a:r>
                  <a:rPr lang="en-US" baseline="-25000" dirty="0" smtClean="0"/>
                  <a:t>initial</a:t>
                </a:r>
                <a:endParaRPr lang="en-US" dirty="0"/>
              </a:p>
            </p:txBody>
          </p:sp>
          <p:sp>
            <p:nvSpPr>
              <p:cNvPr id="27" name="TextBox 26"/>
              <p:cNvSpPr txBox="1"/>
              <p:nvPr/>
            </p:nvSpPr>
            <p:spPr>
              <a:xfrm>
                <a:off x="4063022" y="4524282"/>
                <a:ext cx="620670" cy="369332"/>
              </a:xfrm>
              <a:prstGeom prst="rect">
                <a:avLst/>
              </a:prstGeom>
              <a:noFill/>
            </p:spPr>
            <p:txBody>
              <a:bodyPr wrap="none" rtlCol="0">
                <a:spAutoFit/>
              </a:bodyPr>
              <a:lstStyle/>
              <a:p>
                <a:r>
                  <a:rPr lang="en-US" dirty="0" smtClean="0"/>
                  <a:t>T </a:t>
                </a:r>
                <a:r>
                  <a:rPr lang="en-US" baseline="-25000" dirty="0" smtClean="0"/>
                  <a:t>final</a:t>
                </a:r>
                <a:endParaRPr lang="en-US" dirty="0"/>
              </a:p>
            </p:txBody>
          </p:sp>
        </p:grpSp>
        <p:sp>
          <p:nvSpPr>
            <p:cNvPr id="10" name="TextBox 9"/>
            <p:cNvSpPr txBox="1"/>
            <p:nvPr/>
          </p:nvSpPr>
          <p:spPr>
            <a:xfrm>
              <a:off x="2175269" y="1098983"/>
              <a:ext cx="2508424" cy="369332"/>
            </a:xfrm>
            <a:prstGeom prst="rect">
              <a:avLst/>
            </a:prstGeom>
            <a:solidFill>
              <a:schemeClr val="bg1"/>
            </a:solidFill>
          </p:spPr>
          <p:txBody>
            <a:bodyPr wrap="square" rtlCol="0">
              <a:spAutoFit/>
            </a:bodyPr>
            <a:lstStyle/>
            <a:p>
              <a:pPr algn="ctr"/>
              <a:r>
                <a:rPr lang="en-US" dirty="0" smtClean="0"/>
                <a:t>MD Ensemble</a:t>
              </a:r>
              <a:endParaRPr lang="en-US" dirty="0"/>
            </a:p>
          </p:txBody>
        </p:sp>
        <p:sp>
          <p:nvSpPr>
            <p:cNvPr id="13" name="Rectangle 12"/>
            <p:cNvSpPr/>
            <p:nvPr/>
          </p:nvSpPr>
          <p:spPr>
            <a:xfrm>
              <a:off x="2175268" y="1025787"/>
              <a:ext cx="2508425"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a:grpSpLocks noChangeAspect="1"/>
          </p:cNvGrpSpPr>
          <p:nvPr/>
        </p:nvGrpSpPr>
        <p:grpSpPr>
          <a:xfrm>
            <a:off x="6824471" y="853065"/>
            <a:ext cx="2031359" cy="2971788"/>
            <a:chOff x="6840796" y="1025787"/>
            <a:chExt cx="2233395" cy="3267356"/>
          </a:xfrm>
        </p:grpSpPr>
        <p:grpSp>
          <p:nvGrpSpPr>
            <p:cNvPr id="28" name="Group 27"/>
            <p:cNvGrpSpPr/>
            <p:nvPr/>
          </p:nvGrpSpPr>
          <p:grpSpPr>
            <a:xfrm>
              <a:off x="6840796" y="1098983"/>
              <a:ext cx="2233395" cy="3194160"/>
              <a:chOff x="6840796" y="1098983"/>
              <a:chExt cx="2233395" cy="3194160"/>
            </a:xfrm>
          </p:grpSpPr>
          <p:pic>
            <p:nvPicPr>
              <p:cNvPr id="31" name="Picture 30" descr="electrostatics.tga"/>
              <p:cNvPicPr>
                <a:picLocks noChangeAspect="1"/>
              </p:cNvPicPr>
              <p:nvPr/>
            </p:nvPicPr>
            <p:blipFill rotWithShape="1">
              <a:blip r:embed="rId6" cstate="print">
                <a:extLst>
                  <a:ext uri="{28A0092B-C50C-407E-A947-70E740481C1C}">
                    <a14:useLocalDpi xmlns:a14="http://schemas.microsoft.com/office/drawing/2010/main"/>
                  </a:ext>
                </a:extLst>
              </a:blip>
              <a:srcRect t="11728" b="6401"/>
              <a:stretch/>
            </p:blipFill>
            <p:spPr>
              <a:xfrm>
                <a:off x="6852759" y="1108623"/>
                <a:ext cx="2179661" cy="2565152"/>
              </a:xfrm>
              <a:prstGeom prst="rect">
                <a:avLst/>
              </a:prstGeom>
            </p:spPr>
          </p:pic>
          <p:sp>
            <p:nvSpPr>
              <p:cNvPr id="11" name="TextBox 10"/>
              <p:cNvSpPr txBox="1"/>
              <p:nvPr/>
            </p:nvSpPr>
            <p:spPr>
              <a:xfrm>
                <a:off x="6852759" y="1098983"/>
                <a:ext cx="2179661" cy="406065"/>
              </a:xfrm>
              <a:prstGeom prst="rect">
                <a:avLst/>
              </a:prstGeom>
              <a:solidFill>
                <a:schemeClr val="bg1"/>
              </a:solidFill>
            </p:spPr>
            <p:txBody>
              <a:bodyPr wrap="square" rtlCol="0">
                <a:spAutoFit/>
              </a:bodyPr>
              <a:lstStyle/>
              <a:p>
                <a:pPr algn="ctr"/>
                <a:r>
                  <a:rPr lang="en-US" dirty="0" smtClean="0"/>
                  <a:t>Electrostatic Field</a:t>
                </a:r>
                <a:endParaRPr lang="en-US" dirty="0"/>
              </a:p>
            </p:txBody>
          </p:sp>
          <p:grpSp>
            <p:nvGrpSpPr>
              <p:cNvPr id="21" name="Group 20"/>
              <p:cNvGrpSpPr/>
              <p:nvPr/>
            </p:nvGrpSpPr>
            <p:grpSpPr>
              <a:xfrm rot="16200000">
                <a:off x="7662990" y="2881942"/>
                <a:ext cx="589007" cy="2233395"/>
                <a:chOff x="8096161" y="1945516"/>
                <a:chExt cx="589007" cy="3996625"/>
              </a:xfrm>
            </p:grpSpPr>
            <p:pic>
              <p:nvPicPr>
                <p:cNvPr id="22" name="Picture 22"/>
                <p:cNvPicPr>
                  <a:picLocks noChangeAspect="1" noChangeArrowheads="1"/>
                </p:cNvPicPr>
                <p:nvPr/>
              </p:nvPicPr>
              <p:blipFill>
                <a:blip r:embed="rId7" cstate="print">
                  <a:clrChange>
                    <a:clrFrom>
                      <a:srgbClr val="FFFFFE"/>
                    </a:clrFrom>
                    <a:clrTo>
                      <a:srgbClr val="FFFFFE">
                        <a:alpha val="0"/>
                      </a:srgbClr>
                    </a:clrTo>
                  </a:clrChange>
                  <a:extLst>
                    <a:ext uri="{28A0092B-C50C-407E-A947-70E740481C1C}">
                      <a14:useLocalDpi xmlns:a14="http://schemas.microsoft.com/office/drawing/2010/main"/>
                    </a:ext>
                  </a:extLst>
                </a:blip>
                <a:srcRect/>
                <a:stretch>
                  <a:fillRect/>
                </a:stretch>
              </p:blipFill>
              <p:spPr bwMode="auto">
                <a:xfrm rot="5400000">
                  <a:off x="6880343" y="3884454"/>
                  <a:ext cx="3479475" cy="130175"/>
                </a:xfrm>
                <a:prstGeom prst="rect">
                  <a:avLst/>
                </a:prstGeom>
                <a:noFill/>
                <a:ln w="9525">
                  <a:noFill/>
                  <a:miter lim="800000"/>
                  <a:headEnd/>
                  <a:tailEnd/>
                </a:ln>
              </p:spPr>
            </p:pic>
            <p:sp>
              <p:nvSpPr>
                <p:cNvPr id="23" name="Text Box 5"/>
                <p:cNvSpPr txBox="1">
                  <a:spLocks noChangeArrowheads="1"/>
                </p:cNvSpPr>
                <p:nvPr/>
              </p:nvSpPr>
              <p:spPr bwMode="auto">
                <a:xfrm rot="5400000">
                  <a:off x="7536932" y="4798136"/>
                  <a:ext cx="1703235" cy="584776"/>
                </a:xfrm>
                <a:prstGeom prst="rect">
                  <a:avLst/>
                </a:prstGeom>
                <a:noFill/>
                <a:ln w="9525">
                  <a:noFill/>
                  <a:miter lim="800000"/>
                  <a:headEnd/>
                  <a:tailEnd/>
                </a:ln>
              </p:spPr>
              <p:txBody>
                <a:bodyPr wrap="none">
                  <a:prstTxWarp prst="textNoShape">
                    <a:avLst/>
                  </a:prstTxWarp>
                  <a:spAutoFit/>
                </a:bodyPr>
                <a:lstStyle/>
                <a:p>
                  <a:pPr algn="r"/>
                  <a:r>
                    <a:rPr lang="en-US" sz="1600" dirty="0">
                      <a:ea typeface="ヒラギノ角ゴ Pro W3" pitchFamily="28" charset="-128"/>
                      <a:cs typeface="Calibri"/>
                    </a:rPr>
                    <a:t> </a:t>
                  </a:r>
                  <a:r>
                    <a:rPr lang="en-US" sz="1600" dirty="0">
                      <a:latin typeface="Calibri"/>
                      <a:ea typeface="ヒラギノ角ゴ Pro W3" pitchFamily="28" charset="-128"/>
                      <a:cs typeface="Calibri"/>
                    </a:rPr>
                    <a:t>≥</a:t>
                  </a:r>
                  <a:r>
                    <a:rPr lang="en-US" sz="1600" dirty="0" smtClean="0">
                      <a:ea typeface="ヒラギノ角ゴ Pro W3" pitchFamily="28" charset="-128"/>
                      <a:cs typeface="Calibri"/>
                    </a:rPr>
                    <a:t> +1.5</a:t>
                  </a:r>
                </a:p>
                <a:p>
                  <a:pPr algn="r"/>
                  <a:r>
                    <a:rPr lang="en-US" sz="1600" dirty="0" smtClean="0">
                      <a:ea typeface="ヒラギノ角ゴ Pro W3" pitchFamily="28" charset="-128"/>
                      <a:cs typeface="Calibri"/>
                    </a:rPr>
                    <a:t>MV/cm</a:t>
                  </a:r>
                  <a:r>
                    <a:rPr lang="en-US" sz="1600" baseline="30000" dirty="0" smtClean="0">
                      <a:ea typeface="ヒラギノ角ゴ Pro W3" pitchFamily="28" charset="-128"/>
                      <a:cs typeface="Calibri"/>
                    </a:rPr>
                    <a:t>-1</a:t>
                  </a:r>
                  <a:endParaRPr lang="en-US" sz="1600" baseline="30000" dirty="0">
                    <a:ea typeface="ヒラギノ角ゴ Pro W3" pitchFamily="28" charset="-128"/>
                    <a:cs typeface="Calibri"/>
                  </a:endParaRPr>
                </a:p>
              </p:txBody>
            </p:sp>
            <p:sp>
              <p:nvSpPr>
                <p:cNvPr id="24" name="Text Box 6"/>
                <p:cNvSpPr txBox="1">
                  <a:spLocks noChangeArrowheads="1"/>
                </p:cNvSpPr>
                <p:nvPr/>
              </p:nvSpPr>
              <p:spPr bwMode="auto">
                <a:xfrm rot="5400000">
                  <a:off x="7567499" y="2474178"/>
                  <a:ext cx="1642100" cy="584776"/>
                </a:xfrm>
                <a:prstGeom prst="rect">
                  <a:avLst/>
                </a:prstGeom>
                <a:noFill/>
                <a:ln w="9525">
                  <a:noFill/>
                  <a:miter lim="800000"/>
                  <a:headEnd/>
                  <a:tailEnd/>
                </a:ln>
              </p:spPr>
              <p:txBody>
                <a:bodyPr wrap="none">
                  <a:prstTxWarp prst="textNoShape">
                    <a:avLst/>
                  </a:prstTxWarp>
                  <a:spAutoFit/>
                </a:bodyPr>
                <a:lstStyle/>
                <a:p>
                  <a:r>
                    <a:rPr lang="en-US" sz="1600" dirty="0">
                      <a:latin typeface="Calibri"/>
                      <a:ea typeface="ヒラギノ角ゴ Pro W3" pitchFamily="28" charset="-128"/>
                      <a:cs typeface="Calibri"/>
                    </a:rPr>
                    <a:t> </a:t>
                  </a:r>
                  <a:r>
                    <a:rPr lang="en-US" sz="1600" dirty="0" smtClean="0">
                      <a:latin typeface="Calibri"/>
                      <a:ea typeface="ヒラギノ角ゴ Pro W3" pitchFamily="28" charset="-128"/>
                      <a:cs typeface="Calibri"/>
                    </a:rPr>
                    <a:t>≤ -1.5</a:t>
                  </a:r>
                </a:p>
                <a:p>
                  <a:r>
                    <a:rPr lang="en-US" sz="1600" dirty="0" smtClean="0">
                      <a:latin typeface="Calibri"/>
                      <a:ea typeface="ヒラギノ角ゴ Pro W3" pitchFamily="28" charset="-128"/>
                      <a:cs typeface="Calibri"/>
                    </a:rPr>
                    <a:t>MV/cm</a:t>
                  </a:r>
                  <a:r>
                    <a:rPr lang="en-US" sz="1600" baseline="30000" dirty="0" smtClean="0">
                      <a:latin typeface="Calibri"/>
                      <a:ea typeface="ヒラギノ角ゴ Pro W3" pitchFamily="28" charset="-128"/>
                      <a:cs typeface="Calibri"/>
                    </a:rPr>
                    <a:t>-1</a:t>
                  </a:r>
                  <a:endParaRPr lang="en-US" sz="1600" baseline="30000" dirty="0">
                    <a:latin typeface="Calibri"/>
                    <a:ea typeface="ヒラギノ角ゴ Pro W3" pitchFamily="28" charset="-128"/>
                    <a:cs typeface="Calibri"/>
                  </a:endParaRPr>
                </a:p>
              </p:txBody>
            </p:sp>
          </p:grpSp>
        </p:grpSp>
        <p:sp>
          <p:nvSpPr>
            <p:cNvPr id="14" name="Rectangle 13"/>
            <p:cNvSpPr/>
            <p:nvPr/>
          </p:nvSpPr>
          <p:spPr>
            <a:xfrm>
              <a:off x="6852759" y="1025787"/>
              <a:ext cx="2179661"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ight Arrow 14"/>
          <p:cNvSpPr/>
          <p:nvPr/>
        </p:nvSpPr>
        <p:spPr>
          <a:xfrm>
            <a:off x="2056927" y="1985556"/>
            <a:ext cx="567951"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836971" y="1445718"/>
            <a:ext cx="1878240" cy="1282038"/>
          </a:xfrm>
          <a:prstGeom prst="rect">
            <a:avLst/>
          </a:prstGeom>
          <a:solidFill>
            <a:schemeClr val="tx1"/>
          </a:solidFill>
          <a:ln w="12700" cmpd="sng">
            <a:solidFill>
              <a:srgbClr val="29293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Electrostatics Model</a:t>
            </a:r>
            <a:endParaRPr lang="en-US" dirty="0">
              <a:solidFill>
                <a:schemeClr val="bg1"/>
              </a:solidFill>
            </a:endParaRPr>
          </a:p>
        </p:txBody>
      </p:sp>
      <p:sp>
        <p:nvSpPr>
          <p:cNvPr id="18" name="Right Arrow 17"/>
          <p:cNvSpPr>
            <a:spLocks/>
          </p:cNvSpPr>
          <p:nvPr/>
        </p:nvSpPr>
        <p:spPr>
          <a:xfrm>
            <a:off x="4501389"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Arrow 31"/>
          <p:cNvSpPr/>
          <p:nvPr/>
        </p:nvSpPr>
        <p:spPr>
          <a:xfrm rot="5400000">
            <a:off x="7637048" y="3574470"/>
            <a:ext cx="451474"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ight Arrow 55"/>
          <p:cNvSpPr/>
          <p:nvPr/>
        </p:nvSpPr>
        <p:spPr>
          <a:xfrm>
            <a:off x="6609615"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2271689" y="797842"/>
            <a:ext cx="2482452" cy="3150830"/>
          </a:xfrm>
          <a:prstGeom prst="rect">
            <a:avLst/>
          </a:prstGeom>
          <a:noFill/>
          <a:ln w="152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709962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2763037" y="1088194"/>
            <a:ext cx="6404904" cy="5669154"/>
            <a:chOff x="2296197" y="1088194"/>
            <a:chExt cx="6404904" cy="5669154"/>
          </a:xfrm>
        </p:grpSpPr>
        <p:pic>
          <p:nvPicPr>
            <p:cNvPr id="15" name="Picture 14"/>
            <p:cNvPicPr>
              <a:picLocks noChangeAspect="1"/>
            </p:cNvPicPr>
            <p:nvPr/>
          </p:nvPicPr>
          <p:blipFill rotWithShape="1">
            <a:blip r:embed="rId3"/>
            <a:srcRect l="7954" r="10141"/>
            <a:stretch/>
          </p:blipFill>
          <p:spPr>
            <a:xfrm>
              <a:off x="2709565" y="1088194"/>
              <a:ext cx="5991536" cy="5486400"/>
            </a:xfrm>
            <a:prstGeom prst="rect">
              <a:avLst/>
            </a:prstGeom>
          </p:spPr>
        </p:pic>
        <p:sp>
          <p:nvSpPr>
            <p:cNvPr id="16" name="TextBox 15"/>
            <p:cNvSpPr txBox="1"/>
            <p:nvPr/>
          </p:nvSpPr>
          <p:spPr>
            <a:xfrm>
              <a:off x="4943045" y="6388016"/>
              <a:ext cx="1481783" cy="369332"/>
            </a:xfrm>
            <a:prstGeom prst="rect">
              <a:avLst/>
            </a:prstGeom>
            <a:noFill/>
          </p:spPr>
          <p:txBody>
            <a:bodyPr wrap="none" rtlCol="0">
              <a:spAutoFit/>
            </a:bodyPr>
            <a:lstStyle/>
            <a:p>
              <a:r>
                <a:rPr lang="en-US" dirty="0" smtClean="0"/>
                <a:t>χ</a:t>
              </a:r>
              <a:r>
                <a:rPr lang="en-US" baseline="-25000" dirty="0" smtClean="0"/>
                <a:t>1</a:t>
              </a:r>
              <a:r>
                <a:rPr lang="en-US" dirty="0" smtClean="0"/>
                <a:t> (Degrees)</a:t>
              </a:r>
            </a:p>
          </p:txBody>
        </p:sp>
        <p:sp>
          <p:nvSpPr>
            <p:cNvPr id="18" name="TextBox 17"/>
            <p:cNvSpPr txBox="1"/>
            <p:nvPr/>
          </p:nvSpPr>
          <p:spPr>
            <a:xfrm rot="16200000">
              <a:off x="1739971" y="3646728"/>
              <a:ext cx="1481783" cy="369332"/>
            </a:xfrm>
            <a:prstGeom prst="rect">
              <a:avLst/>
            </a:prstGeom>
            <a:noFill/>
          </p:spPr>
          <p:txBody>
            <a:bodyPr wrap="none" rtlCol="0">
              <a:spAutoFit/>
            </a:bodyPr>
            <a:lstStyle/>
            <a:p>
              <a:r>
                <a:rPr lang="en-US" dirty="0" smtClean="0"/>
                <a:t>χ</a:t>
              </a:r>
              <a:r>
                <a:rPr lang="en-US" baseline="-25000" dirty="0" smtClean="0"/>
                <a:t>2</a:t>
              </a:r>
              <a:r>
                <a:rPr lang="en-US" dirty="0" smtClean="0"/>
                <a:t> (Degrees)</a:t>
              </a:r>
            </a:p>
          </p:txBody>
        </p:sp>
      </p:grpSp>
      <p:pic>
        <p:nvPicPr>
          <p:cNvPr id="3" name="Picture 2"/>
          <p:cNvPicPr/>
          <p:nvPr/>
        </p:nvPicPr>
        <p:blipFill>
          <a:blip r:embed="rId4" cstate="print">
            <a:extLst>
              <a:ext uri="{28A0092B-C50C-407E-A947-70E740481C1C}">
                <a14:useLocalDpi xmlns:a14="http://schemas.microsoft.com/office/drawing/2010/main"/>
              </a:ext>
            </a:extLst>
          </a:blip>
          <a:stretch>
            <a:fillRect/>
          </a:stretch>
        </p:blipFill>
        <p:spPr bwMode="auto">
          <a:xfrm>
            <a:off x="65041" y="2786602"/>
            <a:ext cx="2545973" cy="2076764"/>
          </a:xfrm>
          <a:prstGeom prst="rect">
            <a:avLst/>
          </a:prstGeom>
          <a:noFill/>
          <a:ln>
            <a:noFill/>
          </a:ln>
        </p:spPr>
      </p:pic>
      <p:sp>
        <p:nvSpPr>
          <p:cNvPr id="12" name="Title 1"/>
          <p:cNvSpPr>
            <a:spLocks noGrp="1"/>
          </p:cNvSpPr>
          <p:nvPr>
            <p:ph type="title"/>
          </p:nvPr>
        </p:nvSpPr>
        <p:spPr>
          <a:xfrm>
            <a:off x="457200" y="314747"/>
            <a:ext cx="8229600" cy="990600"/>
          </a:xfrm>
        </p:spPr>
        <p:txBody>
          <a:bodyPr>
            <a:normAutofit fontScale="90000"/>
          </a:bodyPr>
          <a:lstStyle/>
          <a:p>
            <a:r>
              <a:rPr lang="en-US" dirty="0" smtClean="0"/>
              <a:t>Enhanced Molecular Dynamics: </a:t>
            </a:r>
            <a:br>
              <a:rPr lang="en-US" dirty="0" smtClean="0"/>
            </a:br>
            <a:r>
              <a:rPr lang="en-US" dirty="0" smtClean="0"/>
              <a:t>Umbrella Sampling</a:t>
            </a:r>
            <a:endParaRPr lang="en-US" dirty="0"/>
          </a:p>
        </p:txBody>
      </p:sp>
    </p:spTree>
    <p:extLst>
      <p:ext uri="{BB962C8B-B14F-4D97-AF65-F5344CB8AC3E}">
        <p14:creationId xmlns:p14="http://schemas.microsoft.com/office/powerpoint/2010/main" val="124495763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2D-probability distributions: a test case</a:t>
            </a:r>
            <a:endParaRPr lang="en-US" dirty="0"/>
          </a:p>
        </p:txBody>
      </p:sp>
      <p:pic>
        <p:nvPicPr>
          <p:cNvPr id="7" name="Picture 6"/>
          <p:cNvPicPr>
            <a:picLocks noChangeAspect="1"/>
          </p:cNvPicPr>
          <p:nvPr/>
        </p:nvPicPr>
        <p:blipFill>
          <a:blip r:embed="rId3"/>
          <a:stretch>
            <a:fillRect/>
          </a:stretch>
        </p:blipFill>
        <p:spPr>
          <a:xfrm>
            <a:off x="-1" y="2104901"/>
            <a:ext cx="7382446" cy="4199595"/>
          </a:xfrm>
          <a:prstGeom prst="rect">
            <a:avLst/>
          </a:prstGeom>
        </p:spPr>
      </p:pic>
      <p:grpSp>
        <p:nvGrpSpPr>
          <p:cNvPr id="8" name="Group 7"/>
          <p:cNvGrpSpPr/>
          <p:nvPr/>
        </p:nvGrpSpPr>
        <p:grpSpPr>
          <a:xfrm>
            <a:off x="7147552" y="2620199"/>
            <a:ext cx="1996448" cy="3112202"/>
            <a:chOff x="7147552" y="2608757"/>
            <a:chExt cx="1996448" cy="3112202"/>
          </a:xfrm>
        </p:grpSpPr>
        <p:sp>
          <p:nvSpPr>
            <p:cNvPr id="5" name="TextBox 4"/>
            <p:cNvSpPr txBox="1"/>
            <p:nvPr/>
          </p:nvSpPr>
          <p:spPr>
            <a:xfrm>
              <a:off x="7613734" y="2608757"/>
              <a:ext cx="1530266" cy="646331"/>
            </a:xfrm>
            <a:prstGeom prst="rect">
              <a:avLst/>
            </a:prstGeom>
            <a:noFill/>
          </p:spPr>
          <p:txBody>
            <a:bodyPr wrap="square" rtlCol="0">
              <a:spAutoFit/>
            </a:bodyPr>
            <a:lstStyle/>
            <a:p>
              <a:r>
                <a:rPr lang="en-US" dirty="0" smtClean="0"/>
                <a:t>High Probability</a:t>
              </a:r>
              <a:endParaRPr lang="en-US" dirty="0"/>
            </a:p>
          </p:txBody>
        </p:sp>
        <p:sp>
          <p:nvSpPr>
            <p:cNvPr id="6" name="TextBox 5"/>
            <p:cNvSpPr txBox="1"/>
            <p:nvPr/>
          </p:nvSpPr>
          <p:spPr>
            <a:xfrm>
              <a:off x="7613734" y="5074628"/>
              <a:ext cx="1530266" cy="646331"/>
            </a:xfrm>
            <a:prstGeom prst="rect">
              <a:avLst/>
            </a:prstGeom>
            <a:noFill/>
          </p:spPr>
          <p:txBody>
            <a:bodyPr wrap="square" rtlCol="0">
              <a:spAutoFit/>
            </a:bodyPr>
            <a:lstStyle/>
            <a:p>
              <a:r>
                <a:rPr lang="en-US" dirty="0" smtClean="0"/>
                <a:t>Low Probability</a:t>
              </a:r>
              <a:endParaRPr lang="en-US" dirty="0"/>
            </a:p>
          </p:txBody>
        </p:sp>
        <p:sp>
          <p:nvSpPr>
            <p:cNvPr id="4" name="Rectangle 3"/>
            <p:cNvSpPr/>
            <p:nvPr/>
          </p:nvSpPr>
          <p:spPr>
            <a:xfrm>
              <a:off x="7147552" y="2700293"/>
              <a:ext cx="466182" cy="3020666"/>
            </a:xfrm>
            <a:prstGeom prst="rect">
              <a:avLst/>
            </a:prstGeom>
            <a:gradFill>
              <a:gsLst>
                <a:gs pos="0">
                  <a:srgbClr val="0000FF"/>
                </a:gs>
                <a:gs pos="60000">
                  <a:srgbClr val="FFFF00"/>
                </a:gs>
                <a:gs pos="100000">
                  <a:srgbClr val="FF0000"/>
                </a:gs>
                <a:gs pos="20000">
                  <a:srgbClr val="00CFCD"/>
                </a:gs>
                <a:gs pos="40000">
                  <a:srgbClr val="00DE44"/>
                </a:gs>
                <a:gs pos="80000">
                  <a:srgbClr val="D24E00"/>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226809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55850" y="914400"/>
            <a:ext cx="6445150" cy="5448300"/>
          </a:xfrm>
          <a:prstGeom prst="rect">
            <a:avLst/>
          </a:prstGeom>
        </p:spPr>
      </p:pic>
      <p:sp>
        <p:nvSpPr>
          <p:cNvPr id="2" name="Title 1"/>
          <p:cNvSpPr>
            <a:spLocks noGrp="1"/>
          </p:cNvSpPr>
          <p:nvPr>
            <p:ph type="title"/>
          </p:nvPr>
        </p:nvSpPr>
        <p:spPr>
          <a:xfrm>
            <a:off x="0" y="152400"/>
            <a:ext cx="9144000" cy="990600"/>
          </a:xfrm>
        </p:spPr>
        <p:txBody>
          <a:bodyPr>
            <a:normAutofit fontScale="90000"/>
          </a:bodyPr>
          <a:lstStyle/>
          <a:p>
            <a:r>
              <a:rPr lang="en-US" dirty="0" smtClean="0"/>
              <a:t>Simulation Convergence: Tracking The Field</a:t>
            </a:r>
            <a:endParaRPr lang="en-US" dirty="0"/>
          </a:p>
        </p:txBody>
      </p:sp>
      <p:sp>
        <p:nvSpPr>
          <p:cNvPr id="5" name="TextBox 4"/>
          <p:cNvSpPr txBox="1"/>
          <p:nvPr/>
        </p:nvSpPr>
        <p:spPr>
          <a:xfrm>
            <a:off x="7889788" y="1600200"/>
            <a:ext cx="1330412" cy="830997"/>
          </a:xfrm>
          <a:prstGeom prst="rect">
            <a:avLst/>
          </a:prstGeom>
          <a:noFill/>
        </p:spPr>
        <p:txBody>
          <a:bodyPr wrap="none" rtlCol="0">
            <a:spAutoFit/>
          </a:bodyPr>
          <a:lstStyle/>
          <a:p>
            <a:r>
              <a:rPr lang="en-US" sz="2400" dirty="0" smtClean="0">
                <a:solidFill>
                  <a:srgbClr val="008000"/>
                </a:solidFill>
              </a:rPr>
              <a:t>Numeric</a:t>
            </a:r>
          </a:p>
          <a:p>
            <a:r>
              <a:rPr lang="en-US" sz="2400" dirty="0" smtClean="0">
                <a:solidFill>
                  <a:srgbClr val="0000FF"/>
                </a:solidFill>
              </a:rPr>
              <a:t>RFM</a:t>
            </a:r>
            <a:endParaRPr lang="en-US" sz="2400" dirty="0">
              <a:solidFill>
                <a:srgbClr val="0000FF"/>
              </a:solidFill>
            </a:endParaRPr>
          </a:p>
        </p:txBody>
      </p:sp>
      <p:sp>
        <p:nvSpPr>
          <p:cNvPr id="6" name="TextBox 5"/>
          <p:cNvSpPr txBox="1"/>
          <p:nvPr/>
        </p:nvSpPr>
        <p:spPr>
          <a:xfrm>
            <a:off x="2709351" y="6420792"/>
            <a:ext cx="3725299" cy="461665"/>
          </a:xfrm>
          <a:prstGeom prst="rect">
            <a:avLst/>
          </a:prstGeom>
          <a:noFill/>
        </p:spPr>
        <p:txBody>
          <a:bodyPr wrap="none" rtlCol="0">
            <a:spAutoFit/>
          </a:bodyPr>
          <a:lstStyle/>
          <a:p>
            <a:r>
              <a:rPr lang="en-US" sz="2400" dirty="0" smtClean="0"/>
              <a:t>Total Simulation Time (ns)</a:t>
            </a:r>
            <a:endParaRPr lang="en-US" sz="2400" dirty="0"/>
          </a:p>
        </p:txBody>
      </p:sp>
      <p:graphicFrame>
        <p:nvGraphicFramePr>
          <p:cNvPr id="8" name="Object 7"/>
          <p:cNvGraphicFramePr>
            <a:graphicFrameLocks noChangeAspect="1"/>
          </p:cNvGraphicFramePr>
          <p:nvPr>
            <p:extLst>
              <p:ext uri="{D42A27DB-BD31-4B8C-83A1-F6EECF244321}">
                <p14:modId xmlns:p14="http://schemas.microsoft.com/office/powerpoint/2010/main" val="619023321"/>
              </p:ext>
            </p:extLst>
          </p:nvPr>
        </p:nvGraphicFramePr>
        <p:xfrm>
          <a:off x="107950" y="2895600"/>
          <a:ext cx="1511300" cy="1308100"/>
        </p:xfrm>
        <a:graphic>
          <a:graphicData uri="http://schemas.openxmlformats.org/presentationml/2006/ole">
            <mc:AlternateContent xmlns:mc="http://schemas.openxmlformats.org/markup-compatibility/2006">
              <mc:Choice xmlns:v="urn:schemas-microsoft-com:vml" Requires="v">
                <p:oleObj spid="_x0000_s55358" name="Equation" r:id="rId4" imgW="1511300" imgH="1308100" progId="Equation.DSMT4">
                  <p:embed/>
                </p:oleObj>
              </mc:Choice>
              <mc:Fallback>
                <p:oleObj name="Equation" r:id="rId4" imgW="1511300" imgH="1308100" progId="Equation.DSMT4">
                  <p:embed/>
                  <p:pic>
                    <p:nvPicPr>
                      <p:cNvPr id="0" name=""/>
                      <p:cNvPicPr/>
                      <p:nvPr/>
                    </p:nvPicPr>
                    <p:blipFill>
                      <a:blip r:embed="rId5"/>
                      <a:stretch>
                        <a:fillRect/>
                      </a:stretch>
                    </p:blipFill>
                    <p:spPr>
                      <a:xfrm>
                        <a:off x="107950" y="2895600"/>
                        <a:ext cx="1511300" cy="1308100"/>
                      </a:xfrm>
                      <a:prstGeom prst="rect">
                        <a:avLst/>
                      </a:prstGeom>
                    </p:spPr>
                  </p:pic>
                </p:oleObj>
              </mc:Fallback>
            </mc:AlternateContent>
          </a:graphicData>
        </a:graphic>
      </p:graphicFrame>
    </p:spTree>
    <p:extLst>
      <p:ext uri="{BB962C8B-B14F-4D97-AF65-F5344CB8AC3E}">
        <p14:creationId xmlns:p14="http://schemas.microsoft.com/office/powerpoint/2010/main" val="11821782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990600"/>
          </a:xfrm>
        </p:spPr>
        <p:txBody>
          <a:bodyPr>
            <a:normAutofit fontScale="90000"/>
          </a:bodyPr>
          <a:lstStyle/>
          <a:p>
            <a:r>
              <a:rPr lang="en-US" dirty="0" smtClean="0"/>
              <a:t>Simulation Convergence: Tracking The Field</a:t>
            </a:r>
            <a:endParaRPr lang="en-US" dirty="0"/>
          </a:p>
        </p:txBody>
      </p:sp>
      <p:sp>
        <p:nvSpPr>
          <p:cNvPr id="5" name="TextBox 4"/>
          <p:cNvSpPr txBox="1"/>
          <p:nvPr/>
        </p:nvSpPr>
        <p:spPr>
          <a:xfrm>
            <a:off x="7813588" y="1600200"/>
            <a:ext cx="1330412" cy="830997"/>
          </a:xfrm>
          <a:prstGeom prst="rect">
            <a:avLst/>
          </a:prstGeom>
          <a:noFill/>
        </p:spPr>
        <p:txBody>
          <a:bodyPr wrap="none" rtlCol="0">
            <a:spAutoFit/>
          </a:bodyPr>
          <a:lstStyle/>
          <a:p>
            <a:r>
              <a:rPr lang="en-US" sz="2400" dirty="0" smtClean="0">
                <a:solidFill>
                  <a:srgbClr val="008000"/>
                </a:solidFill>
              </a:rPr>
              <a:t>Numeric</a:t>
            </a:r>
          </a:p>
          <a:p>
            <a:r>
              <a:rPr lang="en-US" sz="2400" dirty="0" smtClean="0">
                <a:solidFill>
                  <a:srgbClr val="0000FF"/>
                </a:solidFill>
              </a:rPr>
              <a:t>RFM</a:t>
            </a:r>
            <a:endParaRPr lang="en-US" sz="2400" dirty="0">
              <a:solidFill>
                <a:srgbClr val="0000FF"/>
              </a:solidFill>
            </a:endParaRPr>
          </a:p>
        </p:txBody>
      </p:sp>
      <p:sp>
        <p:nvSpPr>
          <p:cNvPr id="6" name="TextBox 5"/>
          <p:cNvSpPr txBox="1"/>
          <p:nvPr/>
        </p:nvSpPr>
        <p:spPr>
          <a:xfrm>
            <a:off x="2709351" y="6420792"/>
            <a:ext cx="3725299" cy="461665"/>
          </a:xfrm>
          <a:prstGeom prst="rect">
            <a:avLst/>
          </a:prstGeom>
          <a:noFill/>
        </p:spPr>
        <p:txBody>
          <a:bodyPr wrap="none" rtlCol="0">
            <a:spAutoFit/>
          </a:bodyPr>
          <a:lstStyle/>
          <a:p>
            <a:r>
              <a:rPr lang="en-US" sz="2400" dirty="0" smtClean="0"/>
              <a:t>Total Simulation Time (ns)</a:t>
            </a:r>
            <a:endParaRPr lang="en-US" sz="2400" dirty="0"/>
          </a:p>
        </p:txBody>
      </p:sp>
      <p:graphicFrame>
        <p:nvGraphicFramePr>
          <p:cNvPr id="8" name="Object 7"/>
          <p:cNvGraphicFramePr>
            <a:graphicFrameLocks noChangeAspect="1"/>
          </p:cNvGraphicFramePr>
          <p:nvPr>
            <p:extLst>
              <p:ext uri="{D42A27DB-BD31-4B8C-83A1-F6EECF244321}">
                <p14:modId xmlns:p14="http://schemas.microsoft.com/office/powerpoint/2010/main" val="2998299660"/>
              </p:ext>
            </p:extLst>
          </p:nvPr>
        </p:nvGraphicFramePr>
        <p:xfrm>
          <a:off x="142875" y="3073400"/>
          <a:ext cx="1206500" cy="952500"/>
        </p:xfrm>
        <a:graphic>
          <a:graphicData uri="http://schemas.openxmlformats.org/presentationml/2006/ole">
            <mc:AlternateContent xmlns:mc="http://schemas.openxmlformats.org/markup-compatibility/2006">
              <mc:Choice xmlns:v="urn:schemas-microsoft-com:vml" Requires="v">
                <p:oleObj spid="_x0000_s56380" name="Equation" r:id="rId3" imgW="1206500" imgH="952500" progId="Equation.DSMT4">
                  <p:embed/>
                </p:oleObj>
              </mc:Choice>
              <mc:Fallback>
                <p:oleObj name="Equation" r:id="rId3" imgW="1206500" imgH="952500" progId="Equation.DSMT4">
                  <p:embed/>
                  <p:pic>
                    <p:nvPicPr>
                      <p:cNvPr id="0" name=""/>
                      <p:cNvPicPr/>
                      <p:nvPr/>
                    </p:nvPicPr>
                    <p:blipFill>
                      <a:blip r:embed="rId4"/>
                      <a:stretch>
                        <a:fillRect/>
                      </a:stretch>
                    </p:blipFill>
                    <p:spPr>
                      <a:xfrm>
                        <a:off x="142875" y="3073400"/>
                        <a:ext cx="1206500" cy="952500"/>
                      </a:xfrm>
                      <a:prstGeom prst="rect">
                        <a:avLst/>
                      </a:prstGeom>
                    </p:spPr>
                  </p:pic>
                </p:oleObj>
              </mc:Fallback>
            </mc:AlternateContent>
          </a:graphicData>
        </a:graphic>
      </p:graphicFrame>
      <p:pic>
        <p:nvPicPr>
          <p:cNvPr id="3" name="Picture 2"/>
          <p:cNvPicPr>
            <a:picLocks noChangeAspect="1"/>
          </p:cNvPicPr>
          <p:nvPr/>
        </p:nvPicPr>
        <p:blipFill>
          <a:blip r:embed="rId5"/>
          <a:stretch>
            <a:fillRect/>
          </a:stretch>
        </p:blipFill>
        <p:spPr>
          <a:xfrm>
            <a:off x="1348740" y="1498600"/>
            <a:ext cx="6446520" cy="5021325"/>
          </a:xfrm>
          <a:prstGeom prst="rect">
            <a:avLst/>
          </a:prstGeom>
        </p:spPr>
      </p:pic>
    </p:spTree>
    <p:extLst>
      <p:ext uri="{BB962C8B-B14F-4D97-AF65-F5344CB8AC3E}">
        <p14:creationId xmlns:p14="http://schemas.microsoft.com/office/powerpoint/2010/main" val="26061848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2755"/>
            <a:ext cx="8686800" cy="980207"/>
          </a:xfrm>
        </p:spPr>
        <p:txBody>
          <a:bodyPr>
            <a:noAutofit/>
          </a:bodyPr>
          <a:lstStyle/>
          <a:p>
            <a:r>
              <a:rPr lang="en-US" sz="6000" dirty="0" smtClean="0"/>
              <a:t>Outline</a:t>
            </a:r>
            <a:endParaRPr lang="en-US" sz="6000" dirty="0"/>
          </a:p>
        </p:txBody>
      </p:sp>
      <p:graphicFrame>
        <p:nvGraphicFramePr>
          <p:cNvPr id="5" name="Diagram 4"/>
          <p:cNvGraphicFramePr/>
          <p:nvPr>
            <p:extLst>
              <p:ext uri="{D42A27DB-BD31-4B8C-83A1-F6EECF244321}">
                <p14:modId xmlns:p14="http://schemas.microsoft.com/office/powerpoint/2010/main" val="1152872481"/>
              </p:ext>
            </p:extLst>
          </p:nvPr>
        </p:nvGraphicFramePr>
        <p:xfrm>
          <a:off x="1" y="1397000"/>
          <a:ext cx="9037292" cy="546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p:cNvSpPr/>
          <p:nvPr/>
        </p:nvSpPr>
        <p:spPr>
          <a:xfrm flipV="1">
            <a:off x="593608" y="3686132"/>
            <a:ext cx="8449056" cy="579841"/>
          </a:xfrm>
          <a:prstGeom prst="rect">
            <a:avLst/>
          </a:prstGeom>
          <a:solidFill>
            <a:srgbClr val="FFFF00">
              <a:alpha val="30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425985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2802856" y="2761147"/>
            <a:ext cx="4005356" cy="3713743"/>
            <a:chOff x="2802856" y="2761147"/>
            <a:chExt cx="4005356" cy="3713743"/>
          </a:xfrm>
        </p:grpSpPr>
        <p:sp>
          <p:nvSpPr>
            <p:cNvPr id="48" name="Up Arrow 47"/>
            <p:cNvSpPr/>
            <p:nvPr/>
          </p:nvSpPr>
          <p:spPr>
            <a:xfrm>
              <a:off x="5135412" y="2761147"/>
              <a:ext cx="1270047" cy="2788760"/>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Bent Arrow 48"/>
            <p:cNvSpPr/>
            <p:nvPr/>
          </p:nvSpPr>
          <p:spPr>
            <a:xfrm rot="16200000">
              <a:off x="3501643" y="3168322"/>
              <a:ext cx="2607781" cy="4005355"/>
            </a:xfrm>
            <a:prstGeom prst="ben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50" name="Arc 49"/>
            <p:cNvSpPr/>
            <p:nvPr/>
          </p:nvSpPr>
          <p:spPr>
            <a:xfrm rot="10800000">
              <a:off x="3526031" y="3600594"/>
              <a:ext cx="2029316" cy="2029316"/>
            </a:xfrm>
            <a:prstGeom prst="arc">
              <a:avLst/>
            </a:prstGeom>
            <a:noFill/>
            <a:ln w="5080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Rectangle 50"/>
            <p:cNvSpPr/>
            <p:nvPr/>
          </p:nvSpPr>
          <p:spPr>
            <a:xfrm>
              <a:off x="4473778" y="5376672"/>
              <a:ext cx="2332021" cy="81381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3754924" y="5544157"/>
              <a:ext cx="3053288" cy="646331"/>
            </a:xfrm>
            <a:prstGeom prst="rect">
              <a:avLst/>
            </a:prstGeom>
            <a:noFill/>
          </p:spPr>
          <p:txBody>
            <a:bodyPr wrap="square" rtlCol="0">
              <a:spAutoFit/>
            </a:bodyPr>
            <a:lstStyle/>
            <a:p>
              <a:r>
                <a:rPr lang="en-US" dirty="0" smtClean="0">
                  <a:solidFill>
                    <a:schemeClr val="bg1"/>
                  </a:solidFill>
                  <a:latin typeface="Arial (Body)"/>
                  <a:cs typeface="Arial (Body)"/>
                </a:rPr>
                <a:t>Assess, Iterate, &amp; Formulate New Hypothesis</a:t>
              </a:r>
              <a:endParaRPr lang="en-US" dirty="0">
                <a:solidFill>
                  <a:schemeClr val="bg1"/>
                </a:solidFill>
                <a:latin typeface="Arial (Body)"/>
                <a:cs typeface="Arial (Body)"/>
              </a:endParaRPr>
            </a:p>
          </p:txBody>
        </p:sp>
      </p:grpSp>
      <p:grpSp>
        <p:nvGrpSpPr>
          <p:cNvPr id="55" name="Group 54"/>
          <p:cNvGrpSpPr>
            <a:grpSpLocks noChangeAspect="1"/>
          </p:cNvGrpSpPr>
          <p:nvPr/>
        </p:nvGrpSpPr>
        <p:grpSpPr>
          <a:xfrm>
            <a:off x="6816701" y="3858229"/>
            <a:ext cx="2046673" cy="2973130"/>
            <a:chOff x="5842903" y="3791804"/>
            <a:chExt cx="2056183" cy="2986941"/>
          </a:xfrm>
        </p:grpSpPr>
        <p:pic>
          <p:nvPicPr>
            <p:cNvPr id="60" name="Content Placeholder 5"/>
            <p:cNvPicPr>
              <a:picLocks noChangeAspect="1"/>
            </p:cNvPicPr>
            <p:nvPr/>
          </p:nvPicPr>
          <p:blipFill rotWithShape="1">
            <a:blip r:embed="rId3"/>
            <a:srcRect l="13094" t="439" b="5910"/>
            <a:stretch/>
          </p:blipFill>
          <p:spPr>
            <a:xfrm>
              <a:off x="5859687" y="4621693"/>
              <a:ext cx="2039399" cy="2157052"/>
            </a:xfrm>
            <a:prstGeom prst="rect">
              <a:avLst/>
            </a:prstGeom>
          </p:spPr>
        </p:pic>
        <p:grpSp>
          <p:nvGrpSpPr>
            <p:cNvPr id="61" name="Group 60"/>
            <p:cNvGrpSpPr/>
            <p:nvPr/>
          </p:nvGrpSpPr>
          <p:grpSpPr>
            <a:xfrm>
              <a:off x="5842903" y="3791804"/>
              <a:ext cx="2039112" cy="2971800"/>
              <a:chOff x="4689596" y="2575636"/>
              <a:chExt cx="2039112" cy="2971800"/>
            </a:xfrm>
          </p:grpSpPr>
          <p:sp>
            <p:nvSpPr>
              <p:cNvPr id="62" name="Rectangle 61"/>
              <p:cNvSpPr>
                <a:spLocks/>
              </p:cNvSpPr>
              <p:nvPr/>
            </p:nvSpPr>
            <p:spPr>
              <a:xfrm>
                <a:off x="4689596" y="2575636"/>
                <a:ext cx="2039112" cy="29718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p:cNvSpPr txBox="1"/>
              <p:nvPr/>
            </p:nvSpPr>
            <p:spPr>
              <a:xfrm>
                <a:off x="4711003" y="2575636"/>
                <a:ext cx="2017705" cy="646331"/>
              </a:xfrm>
              <a:prstGeom prst="rect">
                <a:avLst/>
              </a:prstGeom>
              <a:noFill/>
            </p:spPr>
            <p:txBody>
              <a:bodyPr wrap="square" rtlCol="0">
                <a:spAutoFit/>
              </a:bodyPr>
              <a:lstStyle/>
              <a:p>
                <a:pPr algn="ctr"/>
                <a:r>
                  <a:rPr lang="en-US" dirty="0" smtClean="0"/>
                  <a:t>Compare to Experiment</a:t>
                </a:r>
                <a:endParaRPr lang="en-US" dirty="0"/>
              </a:p>
            </p:txBody>
          </p:sp>
        </p:grpSp>
      </p:grpSp>
      <p:sp>
        <p:nvSpPr>
          <p:cNvPr id="2" name="Title 1"/>
          <p:cNvSpPr>
            <a:spLocks noGrp="1"/>
          </p:cNvSpPr>
          <p:nvPr>
            <p:ph type="title"/>
          </p:nvPr>
        </p:nvSpPr>
        <p:spPr>
          <a:xfrm>
            <a:off x="457200" y="52425"/>
            <a:ext cx="8229600" cy="990600"/>
          </a:xfrm>
        </p:spPr>
        <p:txBody>
          <a:bodyPr/>
          <a:lstStyle/>
          <a:p>
            <a:r>
              <a:rPr lang="en-US" dirty="0" smtClean="0"/>
              <a:t>Computational Approach</a:t>
            </a:r>
            <a:endParaRPr lang="en-US" dirty="0"/>
          </a:p>
        </p:txBody>
      </p:sp>
      <p:grpSp>
        <p:nvGrpSpPr>
          <p:cNvPr id="36" name="Group 35"/>
          <p:cNvGrpSpPr/>
          <p:nvPr/>
        </p:nvGrpSpPr>
        <p:grpSpPr>
          <a:xfrm>
            <a:off x="161776" y="900595"/>
            <a:ext cx="1970213" cy="2971800"/>
            <a:chOff x="1" y="1025787"/>
            <a:chExt cx="2175267" cy="3257811"/>
          </a:xfrm>
        </p:grpSpPr>
        <p:pic>
          <p:nvPicPr>
            <p:cNvPr id="5" name="Picture 4" descr="pdb.tga"/>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H="1">
              <a:off x="38499" y="1108623"/>
              <a:ext cx="2136769" cy="3174975"/>
            </a:xfrm>
            <a:prstGeom prst="rect">
              <a:avLst/>
            </a:prstGeom>
          </p:spPr>
        </p:pic>
        <p:sp>
          <p:nvSpPr>
            <p:cNvPr id="9" name="TextBox 8"/>
            <p:cNvSpPr txBox="1"/>
            <p:nvPr/>
          </p:nvSpPr>
          <p:spPr>
            <a:xfrm>
              <a:off x="38499" y="1098983"/>
              <a:ext cx="2136769" cy="369332"/>
            </a:xfrm>
            <a:prstGeom prst="rect">
              <a:avLst/>
            </a:prstGeom>
            <a:solidFill>
              <a:schemeClr val="bg1"/>
            </a:solidFill>
          </p:spPr>
          <p:txBody>
            <a:bodyPr wrap="square" rtlCol="0">
              <a:spAutoFit/>
            </a:bodyPr>
            <a:lstStyle/>
            <a:p>
              <a:pPr algn="ctr"/>
              <a:r>
                <a:rPr lang="en-US" dirty="0" smtClean="0"/>
                <a:t>PDB Structure</a:t>
              </a:r>
              <a:endParaRPr lang="en-US" dirty="0"/>
            </a:p>
          </p:txBody>
        </p:sp>
        <p:sp>
          <p:nvSpPr>
            <p:cNvPr id="12" name="Rectangle 11"/>
            <p:cNvSpPr/>
            <p:nvPr/>
          </p:nvSpPr>
          <p:spPr>
            <a:xfrm>
              <a:off x="1" y="1025787"/>
              <a:ext cx="2175267"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a:grpSpLocks noChangeAspect="1"/>
          </p:cNvGrpSpPr>
          <p:nvPr/>
        </p:nvGrpSpPr>
        <p:grpSpPr>
          <a:xfrm>
            <a:off x="2354519" y="895347"/>
            <a:ext cx="2299164" cy="2971800"/>
            <a:chOff x="2175268" y="1025787"/>
            <a:chExt cx="2508425" cy="3242282"/>
          </a:xfrm>
        </p:grpSpPr>
        <p:pic>
          <p:nvPicPr>
            <p:cNvPr id="6" name="Picture 5" descr="md-time.tga"/>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flipH="1">
              <a:off x="2451829" y="1108623"/>
              <a:ext cx="2035586" cy="2867429"/>
            </a:xfrm>
            <a:prstGeom prst="rect">
              <a:avLst/>
            </a:prstGeom>
          </p:spPr>
        </p:pic>
        <p:grpSp>
          <p:nvGrpSpPr>
            <p:cNvPr id="8" name="Group 7"/>
            <p:cNvGrpSpPr/>
            <p:nvPr/>
          </p:nvGrpSpPr>
          <p:grpSpPr>
            <a:xfrm>
              <a:off x="2175268" y="3806335"/>
              <a:ext cx="2508425" cy="461696"/>
              <a:chOff x="2175267" y="4431918"/>
              <a:chExt cx="2508425" cy="461696"/>
            </a:xfrm>
          </p:grpSpPr>
          <p:sp>
            <p:nvSpPr>
              <p:cNvPr id="25" name="Rectangle 24"/>
              <p:cNvSpPr/>
              <p:nvPr/>
            </p:nvSpPr>
            <p:spPr>
              <a:xfrm>
                <a:off x="2411956" y="4431918"/>
                <a:ext cx="1936910" cy="169717"/>
              </a:xfrm>
              <a:prstGeom prst="rect">
                <a:avLst/>
              </a:prstGeom>
              <a:gradFill>
                <a:gsLst>
                  <a:gs pos="0">
                    <a:srgbClr val="FF0000"/>
                  </a:gs>
                  <a:gs pos="100000">
                    <a:srgbClr val="0000FF"/>
                  </a:gs>
                  <a:gs pos="50000">
                    <a:schemeClr val="bg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2175267" y="4524282"/>
                <a:ext cx="695586" cy="369332"/>
              </a:xfrm>
              <a:prstGeom prst="rect">
                <a:avLst/>
              </a:prstGeom>
              <a:noFill/>
            </p:spPr>
            <p:txBody>
              <a:bodyPr wrap="none" rtlCol="0">
                <a:spAutoFit/>
              </a:bodyPr>
              <a:lstStyle/>
              <a:p>
                <a:r>
                  <a:rPr lang="en-US" dirty="0" smtClean="0"/>
                  <a:t>T </a:t>
                </a:r>
                <a:r>
                  <a:rPr lang="en-US" baseline="-25000" dirty="0" smtClean="0"/>
                  <a:t>initial</a:t>
                </a:r>
                <a:endParaRPr lang="en-US" dirty="0"/>
              </a:p>
            </p:txBody>
          </p:sp>
          <p:sp>
            <p:nvSpPr>
              <p:cNvPr id="27" name="TextBox 26"/>
              <p:cNvSpPr txBox="1"/>
              <p:nvPr/>
            </p:nvSpPr>
            <p:spPr>
              <a:xfrm>
                <a:off x="4063022" y="4524282"/>
                <a:ext cx="620670" cy="369332"/>
              </a:xfrm>
              <a:prstGeom prst="rect">
                <a:avLst/>
              </a:prstGeom>
              <a:noFill/>
            </p:spPr>
            <p:txBody>
              <a:bodyPr wrap="none" rtlCol="0">
                <a:spAutoFit/>
              </a:bodyPr>
              <a:lstStyle/>
              <a:p>
                <a:r>
                  <a:rPr lang="en-US" dirty="0" smtClean="0"/>
                  <a:t>T </a:t>
                </a:r>
                <a:r>
                  <a:rPr lang="en-US" baseline="-25000" dirty="0" smtClean="0"/>
                  <a:t>final</a:t>
                </a:r>
                <a:endParaRPr lang="en-US" dirty="0"/>
              </a:p>
            </p:txBody>
          </p:sp>
        </p:grpSp>
        <p:sp>
          <p:nvSpPr>
            <p:cNvPr id="10" name="TextBox 9"/>
            <p:cNvSpPr txBox="1"/>
            <p:nvPr/>
          </p:nvSpPr>
          <p:spPr>
            <a:xfrm>
              <a:off x="2175269" y="1098983"/>
              <a:ext cx="2508424" cy="369332"/>
            </a:xfrm>
            <a:prstGeom prst="rect">
              <a:avLst/>
            </a:prstGeom>
            <a:solidFill>
              <a:schemeClr val="bg1"/>
            </a:solidFill>
          </p:spPr>
          <p:txBody>
            <a:bodyPr wrap="square" rtlCol="0">
              <a:spAutoFit/>
            </a:bodyPr>
            <a:lstStyle/>
            <a:p>
              <a:pPr algn="ctr"/>
              <a:r>
                <a:rPr lang="en-US" dirty="0" smtClean="0"/>
                <a:t>MD Ensemble</a:t>
              </a:r>
              <a:endParaRPr lang="en-US" dirty="0"/>
            </a:p>
          </p:txBody>
        </p:sp>
        <p:sp>
          <p:nvSpPr>
            <p:cNvPr id="13" name="Rectangle 12"/>
            <p:cNvSpPr/>
            <p:nvPr/>
          </p:nvSpPr>
          <p:spPr>
            <a:xfrm>
              <a:off x="2175268" y="1025787"/>
              <a:ext cx="2508425"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a:grpSpLocks noChangeAspect="1"/>
          </p:cNvGrpSpPr>
          <p:nvPr/>
        </p:nvGrpSpPr>
        <p:grpSpPr>
          <a:xfrm>
            <a:off x="6824471" y="853065"/>
            <a:ext cx="2031359" cy="2971788"/>
            <a:chOff x="6840796" y="1025787"/>
            <a:chExt cx="2233395" cy="3267356"/>
          </a:xfrm>
        </p:grpSpPr>
        <p:grpSp>
          <p:nvGrpSpPr>
            <p:cNvPr id="28" name="Group 27"/>
            <p:cNvGrpSpPr/>
            <p:nvPr/>
          </p:nvGrpSpPr>
          <p:grpSpPr>
            <a:xfrm>
              <a:off x="6840796" y="1098983"/>
              <a:ext cx="2233395" cy="3194160"/>
              <a:chOff x="6840796" y="1098983"/>
              <a:chExt cx="2233395" cy="3194160"/>
            </a:xfrm>
          </p:grpSpPr>
          <p:pic>
            <p:nvPicPr>
              <p:cNvPr id="31" name="Picture 30" descr="electrostatics.tga"/>
              <p:cNvPicPr>
                <a:picLocks noChangeAspect="1"/>
              </p:cNvPicPr>
              <p:nvPr/>
            </p:nvPicPr>
            <p:blipFill rotWithShape="1">
              <a:blip r:embed="rId6" cstate="print">
                <a:extLst>
                  <a:ext uri="{28A0092B-C50C-407E-A947-70E740481C1C}">
                    <a14:useLocalDpi xmlns:a14="http://schemas.microsoft.com/office/drawing/2010/main"/>
                  </a:ext>
                </a:extLst>
              </a:blip>
              <a:srcRect t="11728" b="6401"/>
              <a:stretch/>
            </p:blipFill>
            <p:spPr>
              <a:xfrm>
                <a:off x="6852759" y="1108623"/>
                <a:ext cx="2179661" cy="2565152"/>
              </a:xfrm>
              <a:prstGeom prst="rect">
                <a:avLst/>
              </a:prstGeom>
            </p:spPr>
          </p:pic>
          <p:sp>
            <p:nvSpPr>
              <p:cNvPr id="11" name="TextBox 10"/>
              <p:cNvSpPr txBox="1"/>
              <p:nvPr/>
            </p:nvSpPr>
            <p:spPr>
              <a:xfrm>
                <a:off x="6852759" y="1098983"/>
                <a:ext cx="2179661" cy="406065"/>
              </a:xfrm>
              <a:prstGeom prst="rect">
                <a:avLst/>
              </a:prstGeom>
              <a:solidFill>
                <a:schemeClr val="bg1"/>
              </a:solidFill>
            </p:spPr>
            <p:txBody>
              <a:bodyPr wrap="square" rtlCol="0">
                <a:spAutoFit/>
              </a:bodyPr>
              <a:lstStyle/>
              <a:p>
                <a:pPr algn="ctr"/>
                <a:r>
                  <a:rPr lang="en-US" dirty="0" smtClean="0"/>
                  <a:t>Electrostatic Field</a:t>
                </a:r>
                <a:endParaRPr lang="en-US" dirty="0"/>
              </a:p>
            </p:txBody>
          </p:sp>
          <p:grpSp>
            <p:nvGrpSpPr>
              <p:cNvPr id="21" name="Group 20"/>
              <p:cNvGrpSpPr/>
              <p:nvPr/>
            </p:nvGrpSpPr>
            <p:grpSpPr>
              <a:xfrm rot="16200000">
                <a:off x="7662990" y="2881942"/>
                <a:ext cx="589007" cy="2233395"/>
                <a:chOff x="8096161" y="1945516"/>
                <a:chExt cx="589007" cy="3996625"/>
              </a:xfrm>
            </p:grpSpPr>
            <p:pic>
              <p:nvPicPr>
                <p:cNvPr id="22" name="Picture 22"/>
                <p:cNvPicPr>
                  <a:picLocks noChangeAspect="1" noChangeArrowheads="1"/>
                </p:cNvPicPr>
                <p:nvPr/>
              </p:nvPicPr>
              <p:blipFill>
                <a:blip r:embed="rId7" cstate="print">
                  <a:clrChange>
                    <a:clrFrom>
                      <a:srgbClr val="FFFFFE"/>
                    </a:clrFrom>
                    <a:clrTo>
                      <a:srgbClr val="FFFFFE">
                        <a:alpha val="0"/>
                      </a:srgbClr>
                    </a:clrTo>
                  </a:clrChange>
                  <a:extLst>
                    <a:ext uri="{28A0092B-C50C-407E-A947-70E740481C1C}">
                      <a14:useLocalDpi xmlns:a14="http://schemas.microsoft.com/office/drawing/2010/main"/>
                    </a:ext>
                  </a:extLst>
                </a:blip>
                <a:srcRect/>
                <a:stretch>
                  <a:fillRect/>
                </a:stretch>
              </p:blipFill>
              <p:spPr bwMode="auto">
                <a:xfrm rot="5400000">
                  <a:off x="6880343" y="3884454"/>
                  <a:ext cx="3479475" cy="130175"/>
                </a:xfrm>
                <a:prstGeom prst="rect">
                  <a:avLst/>
                </a:prstGeom>
                <a:noFill/>
                <a:ln w="9525">
                  <a:noFill/>
                  <a:miter lim="800000"/>
                  <a:headEnd/>
                  <a:tailEnd/>
                </a:ln>
              </p:spPr>
            </p:pic>
            <p:sp>
              <p:nvSpPr>
                <p:cNvPr id="23" name="Text Box 5"/>
                <p:cNvSpPr txBox="1">
                  <a:spLocks noChangeArrowheads="1"/>
                </p:cNvSpPr>
                <p:nvPr/>
              </p:nvSpPr>
              <p:spPr bwMode="auto">
                <a:xfrm rot="5400000">
                  <a:off x="7536932" y="4798136"/>
                  <a:ext cx="1703235" cy="584776"/>
                </a:xfrm>
                <a:prstGeom prst="rect">
                  <a:avLst/>
                </a:prstGeom>
                <a:noFill/>
                <a:ln w="9525">
                  <a:noFill/>
                  <a:miter lim="800000"/>
                  <a:headEnd/>
                  <a:tailEnd/>
                </a:ln>
              </p:spPr>
              <p:txBody>
                <a:bodyPr wrap="none">
                  <a:prstTxWarp prst="textNoShape">
                    <a:avLst/>
                  </a:prstTxWarp>
                  <a:spAutoFit/>
                </a:bodyPr>
                <a:lstStyle/>
                <a:p>
                  <a:pPr algn="r"/>
                  <a:r>
                    <a:rPr lang="en-US" sz="1600" dirty="0">
                      <a:ea typeface="ヒラギノ角ゴ Pro W3" pitchFamily="28" charset="-128"/>
                      <a:cs typeface="Calibri"/>
                    </a:rPr>
                    <a:t> </a:t>
                  </a:r>
                  <a:r>
                    <a:rPr lang="en-US" sz="1600" dirty="0">
                      <a:latin typeface="Calibri"/>
                      <a:ea typeface="ヒラギノ角ゴ Pro W3" pitchFamily="28" charset="-128"/>
                      <a:cs typeface="Calibri"/>
                    </a:rPr>
                    <a:t>≥</a:t>
                  </a:r>
                  <a:r>
                    <a:rPr lang="en-US" sz="1600" dirty="0" smtClean="0">
                      <a:ea typeface="ヒラギノ角ゴ Pro W3" pitchFamily="28" charset="-128"/>
                      <a:cs typeface="Calibri"/>
                    </a:rPr>
                    <a:t> +1.5</a:t>
                  </a:r>
                </a:p>
                <a:p>
                  <a:pPr algn="r"/>
                  <a:r>
                    <a:rPr lang="en-US" sz="1600" dirty="0" smtClean="0">
                      <a:ea typeface="ヒラギノ角ゴ Pro W3" pitchFamily="28" charset="-128"/>
                      <a:cs typeface="Calibri"/>
                    </a:rPr>
                    <a:t>MV/cm</a:t>
                  </a:r>
                  <a:r>
                    <a:rPr lang="en-US" sz="1600" baseline="30000" dirty="0" smtClean="0">
                      <a:ea typeface="ヒラギノ角ゴ Pro W3" pitchFamily="28" charset="-128"/>
                      <a:cs typeface="Calibri"/>
                    </a:rPr>
                    <a:t>-1</a:t>
                  </a:r>
                  <a:endParaRPr lang="en-US" sz="1600" baseline="30000" dirty="0">
                    <a:ea typeface="ヒラギノ角ゴ Pro W3" pitchFamily="28" charset="-128"/>
                    <a:cs typeface="Calibri"/>
                  </a:endParaRPr>
                </a:p>
              </p:txBody>
            </p:sp>
            <p:sp>
              <p:nvSpPr>
                <p:cNvPr id="24" name="Text Box 6"/>
                <p:cNvSpPr txBox="1">
                  <a:spLocks noChangeArrowheads="1"/>
                </p:cNvSpPr>
                <p:nvPr/>
              </p:nvSpPr>
              <p:spPr bwMode="auto">
                <a:xfrm rot="5400000">
                  <a:off x="7567499" y="2474178"/>
                  <a:ext cx="1642100" cy="584776"/>
                </a:xfrm>
                <a:prstGeom prst="rect">
                  <a:avLst/>
                </a:prstGeom>
                <a:noFill/>
                <a:ln w="9525">
                  <a:noFill/>
                  <a:miter lim="800000"/>
                  <a:headEnd/>
                  <a:tailEnd/>
                </a:ln>
              </p:spPr>
              <p:txBody>
                <a:bodyPr wrap="none">
                  <a:prstTxWarp prst="textNoShape">
                    <a:avLst/>
                  </a:prstTxWarp>
                  <a:spAutoFit/>
                </a:bodyPr>
                <a:lstStyle/>
                <a:p>
                  <a:r>
                    <a:rPr lang="en-US" sz="1600" dirty="0">
                      <a:latin typeface="Calibri"/>
                      <a:ea typeface="ヒラギノ角ゴ Pro W3" pitchFamily="28" charset="-128"/>
                      <a:cs typeface="Calibri"/>
                    </a:rPr>
                    <a:t> </a:t>
                  </a:r>
                  <a:r>
                    <a:rPr lang="en-US" sz="1600" dirty="0" smtClean="0">
                      <a:latin typeface="Calibri"/>
                      <a:ea typeface="ヒラギノ角ゴ Pro W3" pitchFamily="28" charset="-128"/>
                      <a:cs typeface="Calibri"/>
                    </a:rPr>
                    <a:t>≤ -1.5</a:t>
                  </a:r>
                </a:p>
                <a:p>
                  <a:r>
                    <a:rPr lang="en-US" sz="1600" dirty="0" smtClean="0">
                      <a:latin typeface="Calibri"/>
                      <a:ea typeface="ヒラギノ角ゴ Pro W3" pitchFamily="28" charset="-128"/>
                      <a:cs typeface="Calibri"/>
                    </a:rPr>
                    <a:t>MV/cm</a:t>
                  </a:r>
                  <a:r>
                    <a:rPr lang="en-US" sz="1600" baseline="30000" dirty="0" smtClean="0">
                      <a:latin typeface="Calibri"/>
                      <a:ea typeface="ヒラギノ角ゴ Pro W3" pitchFamily="28" charset="-128"/>
                      <a:cs typeface="Calibri"/>
                    </a:rPr>
                    <a:t>-1</a:t>
                  </a:r>
                  <a:endParaRPr lang="en-US" sz="1600" baseline="30000" dirty="0">
                    <a:latin typeface="Calibri"/>
                    <a:ea typeface="ヒラギノ角ゴ Pro W3" pitchFamily="28" charset="-128"/>
                    <a:cs typeface="Calibri"/>
                  </a:endParaRPr>
                </a:p>
              </p:txBody>
            </p:sp>
          </p:grpSp>
        </p:grpSp>
        <p:sp>
          <p:nvSpPr>
            <p:cNvPr id="14" name="Rectangle 13"/>
            <p:cNvSpPr/>
            <p:nvPr/>
          </p:nvSpPr>
          <p:spPr>
            <a:xfrm>
              <a:off x="6852759" y="1025787"/>
              <a:ext cx="2179661"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ight Arrow 14"/>
          <p:cNvSpPr/>
          <p:nvPr/>
        </p:nvSpPr>
        <p:spPr>
          <a:xfrm>
            <a:off x="2056927" y="1985556"/>
            <a:ext cx="567951"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836971" y="1445718"/>
            <a:ext cx="1878240" cy="1282038"/>
          </a:xfrm>
          <a:prstGeom prst="rect">
            <a:avLst/>
          </a:prstGeom>
          <a:solidFill>
            <a:srgbClr val="292934"/>
          </a:solidFill>
          <a:ln w="127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Electrostatics Model</a:t>
            </a:r>
            <a:endParaRPr lang="en-US" dirty="0">
              <a:solidFill>
                <a:schemeClr val="bg1"/>
              </a:solidFill>
            </a:endParaRPr>
          </a:p>
        </p:txBody>
      </p:sp>
      <p:sp>
        <p:nvSpPr>
          <p:cNvPr id="18" name="Right Arrow 17"/>
          <p:cNvSpPr>
            <a:spLocks/>
          </p:cNvSpPr>
          <p:nvPr/>
        </p:nvSpPr>
        <p:spPr>
          <a:xfrm>
            <a:off x="4501389"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2636729" y="803710"/>
            <a:ext cx="6377851" cy="6040483"/>
          </a:xfrm>
          <a:custGeom>
            <a:avLst/>
            <a:gdLst>
              <a:gd name="connsiteX0" fmla="*/ 0 w 4037930"/>
              <a:gd name="connsiteY0" fmla="*/ 0 h 6040483"/>
              <a:gd name="connsiteX1" fmla="*/ 4037930 w 4037930"/>
              <a:gd name="connsiteY1" fmla="*/ 0 h 6040483"/>
              <a:gd name="connsiteX2" fmla="*/ 4037930 w 4037930"/>
              <a:gd name="connsiteY2" fmla="*/ 6040483 h 6040483"/>
              <a:gd name="connsiteX3" fmla="*/ 0 w 4037930"/>
              <a:gd name="connsiteY3" fmla="*/ 6040483 h 6040483"/>
              <a:gd name="connsiteX4" fmla="*/ 0 w 4037930"/>
              <a:gd name="connsiteY4"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2043120 w 6081050"/>
              <a:gd name="connsiteY4" fmla="*/ 0 h 6040483"/>
              <a:gd name="connsiteX0" fmla="*/ 2122591 w 6160521"/>
              <a:gd name="connsiteY0" fmla="*/ 0 h 6040483"/>
              <a:gd name="connsiteX1" fmla="*/ 6160521 w 6160521"/>
              <a:gd name="connsiteY1" fmla="*/ 0 h 6040483"/>
              <a:gd name="connsiteX2" fmla="*/ 6160521 w 6160521"/>
              <a:gd name="connsiteY2" fmla="*/ 6040483 h 6040483"/>
              <a:gd name="connsiteX3" fmla="*/ 79471 w 6160521"/>
              <a:gd name="connsiteY3" fmla="*/ 5999065 h 6040483"/>
              <a:gd name="connsiteX4" fmla="*/ 93276 w 6160521"/>
              <a:gd name="connsiteY4" fmla="*/ 3130925 h 6040483"/>
              <a:gd name="connsiteX5" fmla="*/ 2122591 w 6160521"/>
              <a:gd name="connsiteY5"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43120 w 6081050"/>
              <a:gd name="connsiteY5"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43120 w 6081050"/>
              <a:gd name="connsiteY5"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061896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061896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061896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58536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58536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03313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17119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17119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44731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44731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44731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44731 h 6040483"/>
              <a:gd name="connsiteX6" fmla="*/ 2043120 w 6081050"/>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5985260 h 6040483"/>
              <a:gd name="connsiteX4" fmla="*/ 0 w 6067245"/>
              <a:gd name="connsiteY4" fmla="*/ 3130925 h 6040483"/>
              <a:gd name="connsiteX5" fmla="*/ 2056925 w 6067245"/>
              <a:gd name="connsiteY5" fmla="*/ 3144731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2056925 w 6067245"/>
              <a:gd name="connsiteY5" fmla="*/ 3144731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2056925 w 6067245"/>
              <a:gd name="connsiteY5" fmla="*/ 3144731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2004395 w 6067245"/>
              <a:gd name="connsiteY5" fmla="*/ 3144731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2056925 w 6067245"/>
              <a:gd name="connsiteY5" fmla="*/ 3144731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1991262 w 6067245"/>
              <a:gd name="connsiteY5" fmla="*/ 3130925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2030661 w 6067245"/>
              <a:gd name="connsiteY5" fmla="*/ 3144731 h 6040483"/>
              <a:gd name="connsiteX6" fmla="*/ 2029315 w 6067245"/>
              <a:gd name="connsiteY6" fmla="*/ 0 h 6040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7245" h="6040483">
                <a:moveTo>
                  <a:pt x="2029315" y="0"/>
                </a:moveTo>
                <a:lnTo>
                  <a:pt x="6067245" y="0"/>
                </a:lnTo>
                <a:lnTo>
                  <a:pt x="6067245" y="6040483"/>
                </a:lnTo>
                <a:lnTo>
                  <a:pt x="13805" y="6040483"/>
                </a:lnTo>
                <a:cubicBezTo>
                  <a:pt x="13806" y="5029214"/>
                  <a:pt x="13805" y="4280252"/>
                  <a:pt x="0" y="3130925"/>
                </a:cubicBezTo>
                <a:cubicBezTo>
                  <a:pt x="616618" y="3144730"/>
                  <a:pt x="1345020" y="3144732"/>
                  <a:pt x="2030661" y="3144731"/>
                </a:cubicBezTo>
                <a:cubicBezTo>
                  <a:pt x="2030212" y="2096487"/>
                  <a:pt x="2029764" y="1048244"/>
                  <a:pt x="2029315" y="0"/>
                </a:cubicBezTo>
                <a:close/>
              </a:path>
            </a:pathLst>
          </a:custGeom>
          <a:noFill/>
          <a:ln w="152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Arrow 31"/>
          <p:cNvSpPr/>
          <p:nvPr/>
        </p:nvSpPr>
        <p:spPr>
          <a:xfrm rot="5400000">
            <a:off x="7637048" y="3574470"/>
            <a:ext cx="451474"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ight Arrow 55"/>
          <p:cNvSpPr/>
          <p:nvPr/>
        </p:nvSpPr>
        <p:spPr>
          <a:xfrm>
            <a:off x="6609615"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1067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Study Protein Electrostatics?</a:t>
            </a:r>
            <a:endParaRPr lang="en-US" dirty="0"/>
          </a:p>
        </p:txBody>
      </p:sp>
      <p:grpSp>
        <p:nvGrpSpPr>
          <p:cNvPr id="29" name="Group 28"/>
          <p:cNvGrpSpPr/>
          <p:nvPr/>
        </p:nvGrpSpPr>
        <p:grpSpPr>
          <a:xfrm>
            <a:off x="1060130" y="1150931"/>
            <a:ext cx="7543525" cy="5978021"/>
            <a:chOff x="282946" y="-227386"/>
            <a:chExt cx="9206011" cy="7295493"/>
          </a:xfrm>
        </p:grpSpPr>
        <p:pic>
          <p:nvPicPr>
            <p:cNvPr id="30" name="Picture 29" descr="N54C+Rap_E30_K31_color.png"/>
            <p:cNvPicPr>
              <a:picLocks noChangeAspect="1"/>
            </p:cNvPicPr>
            <p:nvPr/>
          </p:nvPicPr>
          <p:blipFill>
            <a:blip r:embed="rId3"/>
            <a:stretch>
              <a:fillRect/>
            </a:stretch>
          </p:blipFill>
          <p:spPr>
            <a:xfrm>
              <a:off x="282946" y="238195"/>
              <a:ext cx="4855353" cy="5872400"/>
            </a:xfrm>
            <a:prstGeom prst="rect">
              <a:avLst/>
            </a:prstGeom>
          </p:spPr>
        </p:pic>
        <p:pic>
          <p:nvPicPr>
            <p:cNvPr id="31" name="Picture 30" descr="Ral.png"/>
            <p:cNvPicPr>
              <a:picLocks noChangeAspect="1"/>
            </p:cNvPicPr>
            <p:nvPr/>
          </p:nvPicPr>
          <p:blipFill rotWithShape="1">
            <a:blip r:embed="rId4">
              <a:extLst>
                <a:ext uri="{28A0092B-C50C-407E-A947-70E740481C1C}">
                  <a14:useLocalDpi xmlns:a14="http://schemas.microsoft.com/office/drawing/2010/main" val="0"/>
                </a:ext>
              </a:extLst>
            </a:blip>
            <a:srcRect l="28671" r="29914"/>
            <a:stretch/>
          </p:blipFill>
          <p:spPr>
            <a:xfrm>
              <a:off x="4567627" y="2953307"/>
              <a:ext cx="3105462" cy="4114800"/>
            </a:xfrm>
            <a:prstGeom prst="rect">
              <a:avLst/>
            </a:prstGeom>
          </p:spPr>
        </p:pic>
        <p:pic>
          <p:nvPicPr>
            <p:cNvPr id="32" name="Picture 31" descr="Rap.png"/>
            <p:cNvPicPr>
              <a:picLocks noChangeAspect="1"/>
            </p:cNvPicPr>
            <p:nvPr/>
          </p:nvPicPr>
          <p:blipFill rotWithShape="1">
            <a:blip r:embed="rId5">
              <a:extLst>
                <a:ext uri="{28A0092B-C50C-407E-A947-70E740481C1C}">
                  <a14:useLocalDpi xmlns:a14="http://schemas.microsoft.com/office/drawing/2010/main" val="0"/>
                </a:ext>
              </a:extLst>
            </a:blip>
            <a:srcRect l="26888" r="37050"/>
            <a:stretch/>
          </p:blipFill>
          <p:spPr>
            <a:xfrm>
              <a:off x="4602586" y="-227386"/>
              <a:ext cx="2704142" cy="4114800"/>
            </a:xfrm>
            <a:prstGeom prst="rect">
              <a:avLst/>
            </a:prstGeom>
          </p:spPr>
        </p:pic>
        <p:sp>
          <p:nvSpPr>
            <p:cNvPr id="33" name="Rectangle 32"/>
            <p:cNvSpPr/>
            <p:nvPr/>
          </p:nvSpPr>
          <p:spPr>
            <a:xfrm>
              <a:off x="8016624" y="477686"/>
              <a:ext cx="349564" cy="5755535"/>
            </a:xfrm>
            <a:prstGeom prst="rect">
              <a:avLst/>
            </a:prstGeom>
            <a:gradFill flip="none" rotWithShape="1">
              <a:gsLst>
                <a:gs pos="0">
                  <a:srgbClr val="FF0000"/>
                </a:gs>
                <a:gs pos="100000">
                  <a:srgbClr val="0000FF"/>
                </a:gs>
                <a:gs pos="50000">
                  <a:schemeClr val="bg1"/>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TextBox 33"/>
            <p:cNvSpPr txBox="1"/>
            <p:nvPr/>
          </p:nvSpPr>
          <p:spPr>
            <a:xfrm>
              <a:off x="7566626" y="108354"/>
              <a:ext cx="1922331" cy="450728"/>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 +</a:t>
              </a:r>
              <a:r>
                <a:rPr lang="en-US" b="1" dirty="0" smtClean="0">
                  <a:latin typeface="Arial"/>
                  <a:cs typeface="Arial"/>
                </a:rPr>
                <a:t>25 MV/cm</a:t>
              </a:r>
            </a:p>
          </p:txBody>
        </p:sp>
        <p:sp>
          <p:nvSpPr>
            <p:cNvPr id="35" name="TextBox 34"/>
            <p:cNvSpPr txBox="1"/>
            <p:nvPr/>
          </p:nvSpPr>
          <p:spPr>
            <a:xfrm>
              <a:off x="7528191" y="6246622"/>
              <a:ext cx="1852990" cy="450728"/>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 </a:t>
              </a:r>
              <a:r>
                <a:rPr lang="en-US" b="1" dirty="0" smtClean="0">
                  <a:latin typeface="Arial"/>
                  <a:cs typeface="Arial"/>
                </a:rPr>
                <a:t>-25 MV/cm</a:t>
              </a:r>
            </a:p>
          </p:txBody>
        </p:sp>
        <p:sp>
          <p:nvSpPr>
            <p:cNvPr id="36" name="Oval 35"/>
            <p:cNvSpPr/>
            <p:nvPr/>
          </p:nvSpPr>
          <p:spPr>
            <a:xfrm>
              <a:off x="1147379" y="2627939"/>
              <a:ext cx="2986689" cy="2155586"/>
            </a:xfrm>
            <a:prstGeom prst="ellipse">
              <a:avLst/>
            </a:prstGeom>
            <a:gradFill flip="none" rotWithShape="1">
              <a:gsLst>
                <a:gs pos="0">
                  <a:schemeClr val="tx1">
                    <a:lumMod val="50000"/>
                    <a:lumOff val="50000"/>
                    <a:alpha val="43000"/>
                  </a:schemeClr>
                </a:gs>
                <a:gs pos="100000">
                  <a:srgbClr val="FFFFFF">
                    <a:alpha val="43000"/>
                  </a:srgbClr>
                </a:gs>
              </a:gsLst>
              <a:lin ang="6000000" scaled="0"/>
              <a:tileRect/>
            </a:gradFill>
            <a:ln>
              <a:noFill/>
            </a:ln>
            <a:effectLst/>
            <a:scene3d>
              <a:camera prst="orthographicFront">
                <a:rot lat="6000000" lon="0" rev="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39" name="AutoShape 15"/>
          <p:cNvSpPr>
            <a:spLocks noChangeArrowheads="1"/>
          </p:cNvSpPr>
          <p:nvPr/>
        </p:nvSpPr>
        <p:spPr bwMode="auto">
          <a:xfrm>
            <a:off x="3936917" y="3965343"/>
            <a:ext cx="1325563" cy="238125"/>
          </a:xfrm>
          <a:prstGeom prst="curvedUpArrow">
            <a:avLst>
              <a:gd name="adj1" fmla="val 111333"/>
              <a:gd name="adj2" fmla="val 222667"/>
              <a:gd name="adj3" fmla="val 48361"/>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sp>
        <p:nvSpPr>
          <p:cNvPr id="40" name="AutoShape 16"/>
          <p:cNvSpPr>
            <a:spLocks noChangeArrowheads="1"/>
          </p:cNvSpPr>
          <p:nvPr/>
        </p:nvSpPr>
        <p:spPr bwMode="auto">
          <a:xfrm rot="10800000" flipH="1">
            <a:off x="3936917" y="4319356"/>
            <a:ext cx="1274763" cy="212725"/>
          </a:xfrm>
          <a:prstGeom prst="curvedUpArrow">
            <a:avLst>
              <a:gd name="adj1" fmla="val 119851"/>
              <a:gd name="adj2" fmla="val 239702"/>
              <a:gd name="adj3" fmla="val 48361"/>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sp>
        <p:nvSpPr>
          <p:cNvPr id="3" name="TextBox 2"/>
          <p:cNvSpPr txBox="1"/>
          <p:nvPr/>
        </p:nvSpPr>
        <p:spPr>
          <a:xfrm>
            <a:off x="262292" y="2273012"/>
            <a:ext cx="1689886" cy="584776"/>
          </a:xfrm>
          <a:prstGeom prst="rect">
            <a:avLst/>
          </a:prstGeom>
          <a:noFill/>
        </p:spPr>
        <p:txBody>
          <a:bodyPr wrap="none" rtlCol="0">
            <a:spAutoFit/>
          </a:bodyPr>
          <a:lstStyle/>
          <a:p>
            <a:r>
              <a:rPr lang="en-US" sz="3200" dirty="0" err="1" smtClean="0">
                <a:solidFill>
                  <a:srgbClr val="6867C9"/>
                </a:solidFill>
              </a:rPr>
              <a:t>GTPase</a:t>
            </a:r>
            <a:endParaRPr lang="en-US" sz="3200" dirty="0">
              <a:solidFill>
                <a:srgbClr val="6867C9"/>
              </a:solidFill>
            </a:endParaRPr>
          </a:p>
        </p:txBody>
      </p:sp>
      <p:sp>
        <p:nvSpPr>
          <p:cNvPr id="14" name="TextBox 13"/>
          <p:cNvSpPr txBox="1"/>
          <p:nvPr/>
        </p:nvSpPr>
        <p:spPr>
          <a:xfrm>
            <a:off x="262292" y="4865444"/>
            <a:ext cx="1787669" cy="584776"/>
          </a:xfrm>
          <a:prstGeom prst="rect">
            <a:avLst/>
          </a:prstGeom>
          <a:noFill/>
        </p:spPr>
        <p:txBody>
          <a:bodyPr wrap="none" rtlCol="0">
            <a:spAutoFit/>
          </a:bodyPr>
          <a:lstStyle/>
          <a:p>
            <a:r>
              <a:rPr lang="en-US" sz="32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Effector</a:t>
            </a:r>
            <a:endParaRPr lang="en-US" sz="3200" dirty="0">
              <a:solidFill>
                <a:schemeClr val="bg1"/>
              </a:solidFill>
            </a:endParaRPr>
          </a:p>
        </p:txBody>
      </p:sp>
    </p:spTree>
    <p:extLst>
      <p:ext uri="{BB962C8B-B14F-4D97-AF65-F5344CB8AC3E}">
        <p14:creationId xmlns:p14="http://schemas.microsoft.com/office/powerpoint/2010/main" val="358550681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5AA-ES.tga"/>
          <p:cNvPicPr>
            <a:picLocks noChangeAspect="1"/>
          </p:cNvPicPr>
          <p:nvPr/>
        </p:nvPicPr>
        <p:blipFill rotWithShape="1">
          <a:blip r:embed="rId3" cstate="print">
            <a:extLst>
              <a:ext uri="{28A0092B-C50C-407E-A947-70E740481C1C}">
                <a14:useLocalDpi xmlns:a14="http://schemas.microsoft.com/office/drawing/2010/main"/>
              </a:ext>
            </a:extLst>
          </a:blip>
          <a:srcRect l="18377" r="7330"/>
          <a:stretch/>
        </p:blipFill>
        <p:spPr>
          <a:xfrm rot="16200000">
            <a:off x="5604713" y="952725"/>
            <a:ext cx="2167500" cy="4210487"/>
          </a:xfrm>
          <a:prstGeom prst="rect">
            <a:avLst/>
          </a:prstGeom>
        </p:spPr>
      </p:pic>
      <p:pic>
        <p:nvPicPr>
          <p:cNvPr id="34" name="Picture 33"/>
          <p:cNvPicPr>
            <a:picLocks noChangeAspect="1"/>
          </p:cNvPicPr>
          <p:nvPr/>
        </p:nvPicPr>
        <p:blipFill rotWithShape="1">
          <a:blip r:embed="rId4"/>
          <a:srcRect t="315" b="66"/>
          <a:stretch/>
        </p:blipFill>
        <p:spPr>
          <a:xfrm>
            <a:off x="354126" y="1988023"/>
            <a:ext cx="4229090" cy="2153696"/>
          </a:xfrm>
          <a:prstGeom prst="rect">
            <a:avLst/>
          </a:prstGeom>
        </p:spPr>
      </p:pic>
      <p:graphicFrame>
        <p:nvGraphicFramePr>
          <p:cNvPr id="14" name="Table 13"/>
          <p:cNvGraphicFramePr>
            <a:graphicFrameLocks noGrp="1"/>
          </p:cNvGraphicFramePr>
          <p:nvPr>
            <p:extLst>
              <p:ext uri="{D42A27DB-BD31-4B8C-83A1-F6EECF244321}">
                <p14:modId xmlns:p14="http://schemas.microsoft.com/office/powerpoint/2010/main" val="2348284747"/>
              </p:ext>
            </p:extLst>
          </p:nvPr>
        </p:nvGraphicFramePr>
        <p:xfrm>
          <a:off x="354126" y="1524000"/>
          <a:ext cx="8445584" cy="5232966"/>
        </p:xfrm>
        <a:graphic>
          <a:graphicData uri="http://schemas.openxmlformats.org/drawingml/2006/table">
            <a:tbl>
              <a:tblPr>
                <a:tableStyleId>{5C22544A-7EE6-4342-B048-85BDC9FD1C3A}</a:tableStyleId>
              </a:tblPr>
              <a:tblGrid>
                <a:gridCol w="2111396"/>
                <a:gridCol w="2111396"/>
                <a:gridCol w="2111396"/>
                <a:gridCol w="2111396"/>
              </a:tblGrid>
              <a:tr h="2616483">
                <a:tc gridSpan="2">
                  <a:txBody>
                    <a:bodyPr/>
                    <a:lstStyle/>
                    <a:p>
                      <a:pPr algn="ctr"/>
                      <a:r>
                        <a:rPr lang="en-US" sz="2000" dirty="0" smtClean="0"/>
                        <a:t>Poisson-Boltzmann </a:t>
                      </a:r>
                      <a:r>
                        <a:rPr lang="en-US" sz="2000" dirty="0" smtClean="0"/>
                        <a:t>Implicit Solvent</a:t>
                      </a: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a:p>
                  </a:txBody>
                  <a:tcPr/>
                </a:tc>
                <a:tc gridSpan="2">
                  <a:txBody>
                    <a:bodyPr/>
                    <a:lstStyle/>
                    <a:p>
                      <a:pPr algn="ctr"/>
                      <a:r>
                        <a:rPr lang="en-US" sz="2000" dirty="0" smtClean="0"/>
                        <a:t>PB w/ Selected Explicit Water</a:t>
                      </a: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a:p>
                  </a:txBody>
                  <a:tcPr/>
                </a:tc>
              </a:tr>
              <a:tr h="2616483">
                <a:tc>
                  <a:txBody>
                    <a:bodyPr/>
                    <a:lstStyle/>
                    <a:p>
                      <a:pPr algn="ctr"/>
                      <a:endParaRPr lang="en-US" sz="2000" dirty="0"/>
                    </a:p>
                  </a:txBody>
                  <a:tcPr marL="128061" marR="128061" marT="64030" marB="640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2000" dirty="0" smtClean="0"/>
                        <a:t>Atomic Multipole Optimized Energetics</a:t>
                      </a:r>
                      <a:r>
                        <a:rPr lang="en-US" sz="2000" baseline="0" dirty="0" smtClean="0"/>
                        <a:t> for </a:t>
                      </a:r>
                      <a:r>
                        <a:rPr lang="en-US" sz="2000" baseline="0" dirty="0" err="1" smtClean="0"/>
                        <a:t>Biomolecular</a:t>
                      </a:r>
                      <a:r>
                        <a:rPr lang="en-US" sz="2000" baseline="0" dirty="0" smtClean="0"/>
                        <a:t> Applications (AMOEBA)</a:t>
                      </a: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22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Title 1"/>
          <p:cNvSpPr>
            <a:spLocks noGrp="1"/>
          </p:cNvSpPr>
          <p:nvPr>
            <p:ph type="title"/>
          </p:nvPr>
        </p:nvSpPr>
        <p:spPr/>
        <p:txBody>
          <a:bodyPr/>
          <a:lstStyle/>
          <a:p>
            <a:r>
              <a:rPr lang="en-US" dirty="0" smtClean="0"/>
              <a:t>Electrostatics Models</a:t>
            </a:r>
            <a:endParaRPr lang="en-US" dirty="0"/>
          </a:p>
        </p:txBody>
      </p:sp>
      <p:pic>
        <p:nvPicPr>
          <p:cNvPr id="30" name="Picture 29" descr="frame6.pdf"/>
          <p:cNvPicPr>
            <a:picLocks noChangeAspect="1"/>
          </p:cNvPicPr>
          <p:nvPr/>
        </p:nvPicPr>
        <p:blipFill rotWithShape="1">
          <a:blip r:embed="rId5" cstate="print">
            <a:extLst>
              <a:ext uri="{28A0092B-C50C-407E-A947-70E740481C1C}">
                <a14:useLocalDpi xmlns:a14="http://schemas.microsoft.com/office/drawing/2010/main"/>
              </a:ext>
            </a:extLst>
          </a:blip>
          <a:srcRect l="25693" t="32476" r="31760" b="29553"/>
          <a:stretch/>
        </p:blipFill>
        <p:spPr>
          <a:xfrm>
            <a:off x="3452856" y="5252941"/>
            <a:ext cx="2226397" cy="1490219"/>
          </a:xfrm>
          <a:prstGeom prst="rect">
            <a:avLst/>
          </a:prstGeom>
        </p:spPr>
      </p:pic>
    </p:spTree>
    <p:extLst>
      <p:ext uri="{BB962C8B-B14F-4D97-AF65-F5344CB8AC3E}">
        <p14:creationId xmlns:p14="http://schemas.microsoft.com/office/powerpoint/2010/main" val="114512021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Electrostatics Models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4134573047"/>
              </p:ext>
            </p:extLst>
          </p:nvPr>
        </p:nvGraphicFramePr>
        <p:xfrm>
          <a:off x="50419" y="2099568"/>
          <a:ext cx="9045660" cy="3736520"/>
        </p:xfrm>
        <a:graphic>
          <a:graphicData uri="http://schemas.openxmlformats.org/drawingml/2006/table">
            <a:tbl>
              <a:tblPr>
                <a:tableStyleId>{5C22544A-7EE6-4342-B048-85BDC9FD1C3A}</a:tableStyleId>
              </a:tblPr>
              <a:tblGrid>
                <a:gridCol w="3015220"/>
                <a:gridCol w="3015220"/>
                <a:gridCol w="3015220"/>
              </a:tblGrid>
              <a:tr h="1868260">
                <a:tc>
                  <a:txBody>
                    <a:bodyPr/>
                    <a:lstStyle/>
                    <a:p>
                      <a:pPr algn="ctr"/>
                      <a:r>
                        <a:rPr lang="en-US" dirty="0" smtClean="0"/>
                        <a:t>PB</a:t>
                      </a:r>
                      <a:r>
                        <a:rPr lang="en-US" baseline="0" dirty="0" smtClean="0"/>
                        <a:t> Implicit Solvent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PB</a:t>
                      </a:r>
                      <a:r>
                        <a:rPr lang="en-US" baseline="0" dirty="0" smtClean="0"/>
                        <a:t> w/ Selected Explicit Water</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Explicit Solvent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1868260">
                <a:tc>
                  <a:txBody>
                    <a:bodyPr/>
                    <a:lstStyle/>
                    <a:p>
                      <a:pPr algn="ctr"/>
                      <a:r>
                        <a:rPr lang="en-US" dirty="0" smtClean="0"/>
                        <a:t>AMOEBA</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AMOEBA-CP</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AMOEBA-</a:t>
                      </a:r>
                      <a:r>
                        <a:rPr lang="en-US" dirty="0" err="1" smtClean="0"/>
                        <a:t>CPf</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pic>
        <p:nvPicPr>
          <p:cNvPr id="17" name="Picture 16" descr="frame6.pdf"/>
          <p:cNvPicPr>
            <a:picLocks noChangeAspect="1"/>
          </p:cNvPicPr>
          <p:nvPr/>
        </p:nvPicPr>
        <p:blipFill rotWithShape="1">
          <a:blip r:embed="rId4" cstate="print">
            <a:extLst>
              <a:ext uri="{28A0092B-C50C-407E-A947-70E740481C1C}">
                <a14:useLocalDpi xmlns:a14="http://schemas.microsoft.com/office/drawing/2010/main"/>
              </a:ext>
            </a:extLst>
          </a:blip>
          <a:srcRect l="25693" t="32476" r="31760" b="29553"/>
          <a:stretch/>
        </p:blipFill>
        <p:spPr>
          <a:xfrm>
            <a:off x="457199" y="4333178"/>
            <a:ext cx="2226397" cy="1490219"/>
          </a:xfrm>
          <a:prstGeom prst="rect">
            <a:avLst/>
          </a:prstGeom>
        </p:spPr>
      </p:pic>
      <p:graphicFrame>
        <p:nvGraphicFramePr>
          <p:cNvPr id="18" name="Object 17"/>
          <p:cNvGraphicFramePr>
            <a:graphicFrameLocks noChangeAspect="1"/>
          </p:cNvGraphicFramePr>
          <p:nvPr>
            <p:extLst>
              <p:ext uri="{D42A27DB-BD31-4B8C-83A1-F6EECF244321}">
                <p14:modId xmlns:p14="http://schemas.microsoft.com/office/powerpoint/2010/main" val="2271945679"/>
              </p:ext>
            </p:extLst>
          </p:nvPr>
        </p:nvGraphicFramePr>
        <p:xfrm>
          <a:off x="6264148" y="4568027"/>
          <a:ext cx="2571853" cy="802564"/>
        </p:xfrm>
        <a:graphic>
          <a:graphicData uri="http://schemas.openxmlformats.org/presentationml/2006/ole">
            <mc:AlternateContent xmlns:mc="http://schemas.openxmlformats.org/markup-compatibility/2006">
              <mc:Choice xmlns:v="urn:schemas-microsoft-com:vml" Requires="v">
                <p:oleObj spid="_x0000_s1388" name="Equation" r:id="rId5" imgW="1790700" imgH="558800" progId="Equation.DSMT4">
                  <p:embed/>
                </p:oleObj>
              </mc:Choice>
              <mc:Fallback>
                <p:oleObj name="Equation" r:id="rId5" imgW="1790700" imgH="558800" progId="Equation.DSMT4">
                  <p:embed/>
                  <p:pic>
                    <p:nvPicPr>
                      <p:cNvPr id="0" name=""/>
                      <p:cNvPicPr/>
                      <p:nvPr/>
                    </p:nvPicPr>
                    <p:blipFill>
                      <a:blip r:embed="rId6"/>
                      <a:stretch>
                        <a:fillRect/>
                      </a:stretch>
                    </p:blipFill>
                    <p:spPr>
                      <a:xfrm>
                        <a:off x="6264148" y="4568027"/>
                        <a:ext cx="2571853" cy="802564"/>
                      </a:xfrm>
                      <a:prstGeom prst="rect">
                        <a:avLst/>
                      </a:prstGeom>
                    </p:spPr>
                  </p:pic>
                </p:oleObj>
              </mc:Fallback>
            </mc:AlternateContent>
          </a:graphicData>
        </a:graphic>
      </p:graphicFrame>
      <p:pic>
        <p:nvPicPr>
          <p:cNvPr id="19" name="Picture 18" descr="5AA-ES.tga"/>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16200000">
            <a:off x="3700000" y="2067012"/>
            <a:ext cx="1545984" cy="2231136"/>
          </a:xfrm>
          <a:prstGeom prst="rect">
            <a:avLst/>
          </a:prstGeom>
        </p:spPr>
      </p:pic>
      <p:pic>
        <p:nvPicPr>
          <p:cNvPr id="20" name="Picture 19" descr="ES.tga"/>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16200000">
            <a:off x="6741059" y="2067011"/>
            <a:ext cx="1545984" cy="2231136"/>
          </a:xfrm>
          <a:prstGeom prst="rect">
            <a:avLst/>
          </a:prstGeom>
        </p:spPr>
      </p:pic>
      <p:grpSp>
        <p:nvGrpSpPr>
          <p:cNvPr id="21" name="Group 20"/>
          <p:cNvGrpSpPr/>
          <p:nvPr/>
        </p:nvGrpSpPr>
        <p:grpSpPr>
          <a:xfrm>
            <a:off x="3078960" y="4252972"/>
            <a:ext cx="3047203" cy="1582636"/>
            <a:chOff x="3078960" y="1513124"/>
            <a:chExt cx="3047203" cy="1582636"/>
          </a:xfrm>
        </p:grpSpPr>
        <p:pic>
          <p:nvPicPr>
            <p:cNvPr id="22" name="Picture 21"/>
            <p:cNvPicPr>
              <a:picLocks noChangeAspect="1"/>
            </p:cNvPicPr>
            <p:nvPr/>
          </p:nvPicPr>
          <p:blipFill>
            <a:blip r:embed="rId9"/>
            <a:stretch>
              <a:fillRect/>
            </a:stretch>
          </p:blipFill>
          <p:spPr>
            <a:xfrm>
              <a:off x="3078960" y="1513124"/>
              <a:ext cx="1916857" cy="1582636"/>
            </a:xfrm>
            <a:prstGeom prst="rect">
              <a:avLst/>
            </a:prstGeom>
          </p:spPr>
        </p:pic>
        <p:graphicFrame>
          <p:nvGraphicFramePr>
            <p:cNvPr id="23" name="Object 22"/>
            <p:cNvGraphicFramePr>
              <a:graphicFrameLocks noChangeAspect="1"/>
            </p:cNvGraphicFramePr>
            <p:nvPr>
              <p:extLst>
                <p:ext uri="{D42A27DB-BD31-4B8C-83A1-F6EECF244321}">
                  <p14:modId xmlns:p14="http://schemas.microsoft.com/office/powerpoint/2010/main" val="2445669623"/>
                </p:ext>
              </p:extLst>
            </p:nvPr>
          </p:nvGraphicFramePr>
          <p:xfrm>
            <a:off x="4860925" y="1948402"/>
            <a:ext cx="1265238" cy="376237"/>
          </p:xfrm>
          <a:graphic>
            <a:graphicData uri="http://schemas.openxmlformats.org/presentationml/2006/ole">
              <mc:AlternateContent xmlns:mc="http://schemas.openxmlformats.org/markup-compatibility/2006">
                <mc:Choice xmlns:v="urn:schemas-microsoft-com:vml" Requires="v">
                  <p:oleObj spid="_x0000_s1389" name="Equation" r:id="rId10" imgW="685800" imgH="203200" progId="Equation.DSMT4">
                    <p:embed/>
                  </p:oleObj>
                </mc:Choice>
                <mc:Fallback>
                  <p:oleObj name="Equation" r:id="rId10" imgW="685800" imgH="203200" progId="Equation.DSMT4">
                    <p:embed/>
                    <p:pic>
                      <p:nvPicPr>
                        <p:cNvPr id="0" name=""/>
                        <p:cNvPicPr/>
                        <p:nvPr/>
                      </p:nvPicPr>
                      <p:blipFill>
                        <a:blip r:embed="rId11"/>
                        <a:stretch>
                          <a:fillRect/>
                        </a:stretch>
                      </p:blipFill>
                      <p:spPr>
                        <a:xfrm>
                          <a:off x="4860925" y="1948402"/>
                          <a:ext cx="1265238" cy="376237"/>
                        </a:xfrm>
                        <a:prstGeom prst="rect">
                          <a:avLst/>
                        </a:prstGeom>
                      </p:spPr>
                    </p:pic>
                  </p:oleObj>
                </mc:Fallback>
              </mc:AlternateContent>
            </a:graphicData>
          </a:graphic>
        </p:graphicFrame>
      </p:grpSp>
      <p:graphicFrame>
        <p:nvGraphicFramePr>
          <p:cNvPr id="24" name="Object 23"/>
          <p:cNvGraphicFramePr>
            <a:graphicFrameLocks noChangeAspect="1"/>
          </p:cNvGraphicFramePr>
          <p:nvPr>
            <p:extLst>
              <p:ext uri="{D42A27DB-BD31-4B8C-83A1-F6EECF244321}">
                <p14:modId xmlns:p14="http://schemas.microsoft.com/office/powerpoint/2010/main" val="3356266786"/>
              </p:ext>
            </p:extLst>
          </p:nvPr>
        </p:nvGraphicFramePr>
        <p:xfrm>
          <a:off x="280380" y="2605895"/>
          <a:ext cx="2403216" cy="884202"/>
        </p:xfrm>
        <a:graphic>
          <a:graphicData uri="http://schemas.openxmlformats.org/presentationml/2006/ole">
            <mc:AlternateContent xmlns:mc="http://schemas.openxmlformats.org/markup-compatibility/2006">
              <mc:Choice xmlns:v="urn:schemas-microsoft-com:vml" Requires="v">
                <p:oleObj spid="_x0000_s1390" name="Equation" r:id="rId12" imgW="1346200" imgH="495300" progId="Equation.DSMT4">
                  <p:embed/>
                </p:oleObj>
              </mc:Choice>
              <mc:Fallback>
                <p:oleObj name="Equation" r:id="rId12" imgW="1346200" imgH="495300" progId="Equation.DSMT4">
                  <p:embed/>
                  <p:pic>
                    <p:nvPicPr>
                      <p:cNvPr id="0" name=""/>
                      <p:cNvPicPr/>
                      <p:nvPr/>
                    </p:nvPicPr>
                    <p:blipFill>
                      <a:blip r:embed="rId13"/>
                      <a:stretch>
                        <a:fillRect/>
                      </a:stretch>
                    </p:blipFill>
                    <p:spPr>
                      <a:xfrm>
                        <a:off x="280380" y="2605895"/>
                        <a:ext cx="2403216" cy="884202"/>
                      </a:xfrm>
                      <a:prstGeom prst="rect">
                        <a:avLst/>
                      </a:prstGeom>
                    </p:spPr>
                  </p:pic>
                </p:oleObj>
              </mc:Fallback>
            </mc:AlternateContent>
          </a:graphicData>
        </a:graphic>
      </p:graphicFrame>
    </p:spTree>
    <p:extLst>
      <p:ext uri="{BB962C8B-B14F-4D97-AF65-F5344CB8AC3E}">
        <p14:creationId xmlns:p14="http://schemas.microsoft.com/office/powerpoint/2010/main" val="23866826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Linear Poisson-Boltzmann Equation</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1419473332"/>
              </p:ext>
            </p:extLst>
          </p:nvPr>
        </p:nvGraphicFramePr>
        <p:xfrm>
          <a:off x="1510632" y="2163763"/>
          <a:ext cx="5638884" cy="4413359"/>
        </p:xfrm>
        <a:graphic>
          <a:graphicData uri="http://schemas.openxmlformats.org/presentationml/2006/ole">
            <mc:AlternateContent xmlns:mc="http://schemas.openxmlformats.org/markup-compatibility/2006">
              <mc:Choice xmlns:v="urn:schemas-microsoft-com:vml" Requires="v">
                <p:oleObj spid="_x0000_s27986" name="Equation" r:id="rId3" imgW="2336800" imgH="1828800" progId="Equation.DSMT4">
                  <p:embed/>
                </p:oleObj>
              </mc:Choice>
              <mc:Fallback>
                <p:oleObj name="Equation" r:id="rId3" imgW="2336800" imgH="1828800" progId="Equation.DSMT4">
                  <p:embed/>
                  <p:pic>
                    <p:nvPicPr>
                      <p:cNvPr id="0" name=""/>
                      <p:cNvPicPr/>
                      <p:nvPr/>
                    </p:nvPicPr>
                    <p:blipFill>
                      <a:blip r:embed="rId4"/>
                      <a:stretch>
                        <a:fillRect/>
                      </a:stretch>
                    </p:blipFill>
                    <p:spPr>
                      <a:xfrm>
                        <a:off x="1510632" y="2163763"/>
                        <a:ext cx="5638884" cy="4413359"/>
                      </a:xfrm>
                      <a:prstGeom prst="rect">
                        <a:avLst/>
                      </a:prstGeom>
                    </p:spPr>
                  </p:pic>
                </p:oleObj>
              </mc:Fallback>
            </mc:AlternateContent>
          </a:graphicData>
        </a:graphic>
      </p:graphicFrame>
    </p:spTree>
    <p:extLst>
      <p:ext uri="{BB962C8B-B14F-4D97-AF65-F5344CB8AC3E}">
        <p14:creationId xmlns:p14="http://schemas.microsoft.com/office/powerpoint/2010/main" val="18626056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stretch>
            <a:fillRect/>
          </a:stretch>
        </p:blipFill>
        <p:spPr>
          <a:xfrm>
            <a:off x="871451" y="1307175"/>
            <a:ext cx="7401099" cy="5550824"/>
          </a:xfrm>
          <a:prstGeom prst="rect">
            <a:avLst/>
          </a:prstGeom>
        </p:spPr>
      </p:pic>
      <p:sp>
        <p:nvSpPr>
          <p:cNvPr id="2" name="Title 1"/>
          <p:cNvSpPr>
            <a:spLocks noGrp="1"/>
          </p:cNvSpPr>
          <p:nvPr>
            <p:ph type="title"/>
          </p:nvPr>
        </p:nvSpPr>
        <p:spPr>
          <a:xfrm>
            <a:off x="8639" y="351477"/>
            <a:ext cx="8229600" cy="1151245"/>
          </a:xfrm>
        </p:spPr>
        <p:txBody>
          <a:bodyPr>
            <a:normAutofit/>
          </a:bodyPr>
          <a:lstStyle/>
          <a:p>
            <a:r>
              <a:rPr lang="en-US" sz="3200" dirty="0" smtClean="0"/>
              <a:t>Poisson-Boltzmann</a:t>
            </a:r>
            <a:r>
              <a:rPr lang="en-US" sz="3200" dirty="0" smtClean="0"/>
              <a:t>:</a:t>
            </a:r>
            <a:br>
              <a:rPr lang="en-US" sz="3200" dirty="0" smtClean="0"/>
            </a:br>
            <a:r>
              <a:rPr lang="en-US" sz="3200" dirty="0" smtClean="0"/>
              <a:t>Reaction Field Method (RFM)</a:t>
            </a:r>
            <a:endParaRPr lang="en-US" sz="3200" dirty="0"/>
          </a:p>
        </p:txBody>
      </p:sp>
      <p:graphicFrame>
        <p:nvGraphicFramePr>
          <p:cNvPr id="4" name="Object 3"/>
          <p:cNvGraphicFramePr>
            <a:graphicFrameLocks noChangeAspect="1"/>
          </p:cNvGraphicFramePr>
          <p:nvPr>
            <p:extLst>
              <p:ext uri="{D42A27DB-BD31-4B8C-83A1-F6EECF244321}">
                <p14:modId xmlns:p14="http://schemas.microsoft.com/office/powerpoint/2010/main" val="3196162440"/>
              </p:ext>
            </p:extLst>
          </p:nvPr>
        </p:nvGraphicFramePr>
        <p:xfrm>
          <a:off x="3581400" y="416201"/>
          <a:ext cx="5562600" cy="574399"/>
        </p:xfrm>
        <a:graphic>
          <a:graphicData uri="http://schemas.openxmlformats.org/presentationml/2006/ole">
            <mc:AlternateContent xmlns:mc="http://schemas.openxmlformats.org/markup-compatibility/2006">
              <mc:Choice xmlns:v="urn:schemas-microsoft-com:vml" Requires="v">
                <p:oleObj spid="_x0000_s53366" name="Equation" r:id="rId5" imgW="2336800" imgH="241300" progId="Equation.DSMT4">
                  <p:embed/>
                </p:oleObj>
              </mc:Choice>
              <mc:Fallback>
                <p:oleObj name="Equation" r:id="rId5" imgW="2336800" imgH="241300" progId="Equation.DSMT4">
                  <p:embed/>
                  <p:pic>
                    <p:nvPicPr>
                      <p:cNvPr id="0" name=""/>
                      <p:cNvPicPr/>
                      <p:nvPr/>
                    </p:nvPicPr>
                    <p:blipFill>
                      <a:blip r:embed="rId6"/>
                      <a:stretch>
                        <a:fillRect/>
                      </a:stretch>
                    </p:blipFill>
                    <p:spPr>
                      <a:xfrm>
                        <a:off x="3581400" y="416201"/>
                        <a:ext cx="5562600" cy="574399"/>
                      </a:xfrm>
                      <a:prstGeom prst="rect">
                        <a:avLst/>
                      </a:prstGeom>
                    </p:spPr>
                  </p:pic>
                </p:oleObj>
              </mc:Fallback>
            </mc:AlternateContent>
          </a:graphicData>
        </a:graphic>
      </p:graphicFrame>
    </p:spTree>
    <p:extLst>
      <p:ext uri="{BB962C8B-B14F-4D97-AF65-F5344CB8AC3E}">
        <p14:creationId xmlns:p14="http://schemas.microsoft.com/office/powerpoint/2010/main" val="349721150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ackgroundRemoval t="0" b="100000" l="10000" r="90000"/>
                    </a14:imgEffect>
                  </a14:imgLayer>
                </a14:imgProps>
              </a:ext>
            </a:extLst>
          </a:blip>
          <a:stretch>
            <a:fillRect/>
          </a:stretch>
        </p:blipFill>
        <p:spPr>
          <a:xfrm>
            <a:off x="-855580" y="1113972"/>
            <a:ext cx="10467475" cy="5744027"/>
          </a:xfrm>
          <a:prstGeom prst="rect">
            <a:avLst/>
          </a:prstGeom>
        </p:spPr>
      </p:pic>
      <p:grpSp>
        <p:nvGrpSpPr>
          <p:cNvPr id="5" name="Group 4"/>
          <p:cNvGrpSpPr/>
          <p:nvPr/>
        </p:nvGrpSpPr>
        <p:grpSpPr>
          <a:xfrm>
            <a:off x="6852995" y="506236"/>
            <a:ext cx="2314157" cy="646331"/>
            <a:chOff x="6852995" y="183071"/>
            <a:chExt cx="2314157" cy="646331"/>
          </a:xfrm>
        </p:grpSpPr>
        <p:sp>
          <p:nvSpPr>
            <p:cNvPr id="6" name="TextBox 5"/>
            <p:cNvSpPr txBox="1"/>
            <p:nvPr/>
          </p:nvSpPr>
          <p:spPr>
            <a:xfrm>
              <a:off x="7699608" y="183071"/>
              <a:ext cx="1467544" cy="646331"/>
            </a:xfrm>
            <a:prstGeom prst="rect">
              <a:avLst/>
            </a:prstGeom>
            <a:noFill/>
          </p:spPr>
          <p:txBody>
            <a:bodyPr wrap="none" rtlCol="0">
              <a:spAutoFit/>
            </a:bodyPr>
            <a:lstStyle/>
            <a:p>
              <a:r>
                <a:rPr lang="en-US" dirty="0" smtClean="0"/>
                <a:t>Original box</a:t>
              </a:r>
            </a:p>
            <a:p>
              <a:r>
                <a:rPr lang="en-US" dirty="0" smtClean="0"/>
                <a:t>New box</a:t>
              </a:r>
            </a:p>
          </p:txBody>
        </p:sp>
        <p:cxnSp>
          <p:nvCxnSpPr>
            <p:cNvPr id="7" name="Straight Connector 6"/>
            <p:cNvCxnSpPr/>
            <p:nvPr/>
          </p:nvCxnSpPr>
          <p:spPr>
            <a:xfrm>
              <a:off x="6852995" y="400467"/>
              <a:ext cx="676656" cy="0"/>
            </a:xfrm>
            <a:prstGeom prst="line">
              <a:avLst/>
            </a:prstGeom>
            <a:ln w="635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6852995" y="685800"/>
              <a:ext cx="676656" cy="0"/>
            </a:xfrm>
            <a:prstGeom prst="line">
              <a:avLst/>
            </a:prstGeom>
            <a:ln w="63500">
              <a:solidFill>
                <a:srgbClr val="0000FF"/>
              </a:solidFill>
            </a:ln>
          </p:spPr>
          <p:style>
            <a:lnRef idx="2">
              <a:schemeClr val="accent1"/>
            </a:lnRef>
            <a:fillRef idx="0">
              <a:schemeClr val="accent1"/>
            </a:fillRef>
            <a:effectRef idx="1">
              <a:schemeClr val="accent1"/>
            </a:effectRef>
            <a:fontRef idx="minor">
              <a:schemeClr val="tx1"/>
            </a:fontRef>
          </p:style>
        </p:cxnSp>
      </p:grpSp>
      <p:sp>
        <p:nvSpPr>
          <p:cNvPr id="9" name="Title 1"/>
          <p:cNvSpPr txBox="1">
            <a:spLocks/>
          </p:cNvSpPr>
          <p:nvPr/>
        </p:nvSpPr>
        <p:spPr>
          <a:xfrm>
            <a:off x="457200" y="389820"/>
            <a:ext cx="5402001" cy="1848500"/>
          </a:xfrm>
          <a:prstGeom prst="rect">
            <a:avLst/>
          </a:prstGeom>
        </p:spPr>
        <p:txBody>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smtClean="0"/>
              <a:t>PB Grid Location</a:t>
            </a:r>
            <a:endParaRPr lang="en-US" dirty="0"/>
          </a:p>
        </p:txBody>
      </p:sp>
    </p:spTree>
    <p:extLst>
      <p:ext uri="{BB962C8B-B14F-4D97-AF65-F5344CB8AC3E}">
        <p14:creationId xmlns:p14="http://schemas.microsoft.com/office/powerpoint/2010/main" val="4239650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3"/>
          <a:srcRect t="7600" b="65333"/>
          <a:stretch/>
        </p:blipFill>
        <p:spPr>
          <a:xfrm>
            <a:off x="1828800" y="4361688"/>
            <a:ext cx="5486400" cy="1979981"/>
          </a:xfrm>
          <a:prstGeom prst="rect">
            <a:avLst/>
          </a:prstGeom>
        </p:spPr>
      </p:pic>
      <p:pic>
        <p:nvPicPr>
          <p:cNvPr id="14" name="Picture 13"/>
          <p:cNvPicPr>
            <a:picLocks noChangeAspect="1"/>
          </p:cNvPicPr>
          <p:nvPr/>
        </p:nvPicPr>
        <p:blipFill rotWithShape="1">
          <a:blip r:embed="rId4"/>
          <a:srcRect t="7639" b="65278"/>
          <a:stretch/>
        </p:blipFill>
        <p:spPr>
          <a:xfrm>
            <a:off x="1828800" y="1819656"/>
            <a:ext cx="5486400" cy="1981201"/>
          </a:xfrm>
          <a:prstGeom prst="rect">
            <a:avLst/>
          </a:prstGeom>
        </p:spPr>
      </p:pic>
      <p:sp>
        <p:nvSpPr>
          <p:cNvPr id="2" name="Title 1"/>
          <p:cNvSpPr>
            <a:spLocks noGrp="1"/>
          </p:cNvSpPr>
          <p:nvPr>
            <p:ph type="title"/>
          </p:nvPr>
        </p:nvSpPr>
        <p:spPr>
          <a:xfrm>
            <a:off x="457200" y="457200"/>
            <a:ext cx="8229600" cy="990600"/>
          </a:xfrm>
        </p:spPr>
        <p:txBody>
          <a:bodyPr>
            <a:normAutofit fontScale="90000"/>
          </a:bodyPr>
          <a:lstStyle/>
          <a:p>
            <a:r>
              <a:rPr lang="en-US" dirty="0" smtClean="0"/>
              <a:t>PB Grid Location: 60 </a:t>
            </a:r>
            <a:r>
              <a:rPr lang="en-US" dirty="0" err="1" smtClean="0"/>
              <a:t>Å</a:t>
            </a:r>
            <a:r>
              <a:rPr lang="en-US" dirty="0" smtClean="0"/>
              <a:t>, 0.25 </a:t>
            </a:r>
            <a:r>
              <a:rPr lang="en-US" dirty="0" err="1" smtClean="0"/>
              <a:t>Å</a:t>
            </a:r>
            <a:r>
              <a:rPr lang="en-US" dirty="0"/>
              <a:t> </a:t>
            </a:r>
            <a:r>
              <a:rPr lang="en-US" dirty="0" smtClean="0"/>
              <a:t>Between Grid Points</a:t>
            </a:r>
            <a:endParaRPr lang="en-US" dirty="0"/>
          </a:p>
        </p:txBody>
      </p:sp>
      <p:grpSp>
        <p:nvGrpSpPr>
          <p:cNvPr id="15" name="Group 14"/>
          <p:cNvGrpSpPr/>
          <p:nvPr/>
        </p:nvGrpSpPr>
        <p:grpSpPr>
          <a:xfrm>
            <a:off x="1484567" y="1448774"/>
            <a:ext cx="5718021" cy="5396223"/>
            <a:chOff x="1484567" y="1448774"/>
            <a:chExt cx="5718021" cy="5396223"/>
          </a:xfrm>
        </p:grpSpPr>
        <p:sp>
          <p:nvSpPr>
            <p:cNvPr id="16" name="TextBox 15"/>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17" name="TextBox 16"/>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18" name="TextBox 17"/>
            <p:cNvSpPr txBox="1"/>
            <p:nvPr/>
          </p:nvSpPr>
          <p:spPr>
            <a:xfrm rot="16200000">
              <a:off x="887818" y="2530994"/>
              <a:ext cx="1839829" cy="646331"/>
            </a:xfrm>
            <a:prstGeom prst="rect">
              <a:avLst/>
            </a:prstGeom>
            <a:noFill/>
          </p:spPr>
          <p:txBody>
            <a:bodyPr wrap="none" rtlCol="0" anchor="ctr">
              <a:spAutoFit/>
            </a:bodyPr>
            <a:lstStyle/>
            <a:p>
              <a:pPr algn="ctr"/>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19" name="TextBox 18"/>
            <p:cNvSpPr txBox="1"/>
            <p:nvPr/>
          </p:nvSpPr>
          <p:spPr>
            <a:xfrm rot="16200000">
              <a:off x="733686" y="5161031"/>
              <a:ext cx="2148094" cy="646331"/>
            </a:xfrm>
            <a:prstGeom prst="rect">
              <a:avLst/>
            </a:prstGeom>
            <a:noFill/>
          </p:spPr>
          <p:txBody>
            <a:bodyPr wrap="none" rtlCol="0" anchor="ctr">
              <a:spAutoFit/>
            </a:bodyPr>
            <a:lstStyle/>
            <a:p>
              <a:pPr algn="ctr"/>
              <a:r>
                <a:rPr lang="en-US" dirty="0" smtClean="0"/>
                <a:t>Calculated Change</a:t>
              </a:r>
            </a:p>
            <a:p>
              <a:pPr algn="ctr"/>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20" name="Group 19"/>
            <p:cNvGrpSpPr/>
            <p:nvPr/>
          </p:nvGrpSpPr>
          <p:grpSpPr>
            <a:xfrm>
              <a:off x="2797761" y="1448774"/>
              <a:ext cx="3548478" cy="369332"/>
              <a:chOff x="2687053" y="1448774"/>
              <a:chExt cx="3548478" cy="369332"/>
            </a:xfrm>
          </p:grpSpPr>
          <p:sp>
            <p:nvSpPr>
              <p:cNvPr id="21" name="TextBox 20"/>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22" name="TextBox 21"/>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Tree>
    <p:extLst>
      <p:ext uri="{BB962C8B-B14F-4D97-AF65-F5344CB8AC3E}">
        <p14:creationId xmlns:p14="http://schemas.microsoft.com/office/powerpoint/2010/main" val="359763826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22473" t="15141" r="17137" b="20003"/>
          <a:stretch/>
        </p:blipFill>
        <p:spPr>
          <a:xfrm>
            <a:off x="4278839" y="533400"/>
            <a:ext cx="4550686" cy="6324599"/>
          </a:xfrm>
          <a:prstGeom prst="rect">
            <a:avLst/>
          </a:prstGeom>
        </p:spPr>
      </p:pic>
      <p:sp>
        <p:nvSpPr>
          <p:cNvPr id="4" name="Text Placeholder 4"/>
          <p:cNvSpPr txBox="1">
            <a:spLocks/>
          </p:cNvSpPr>
          <p:nvPr/>
        </p:nvSpPr>
        <p:spPr>
          <a:xfrm>
            <a:off x="457200" y="2330600"/>
            <a:ext cx="3008313" cy="315073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smtClean="0">
                <a:solidFill>
                  <a:srgbClr val="FF0000"/>
                </a:solidFill>
                <a:latin typeface="Calibri"/>
                <a:cs typeface="Calibri"/>
              </a:rPr>
              <a:t>Red: Center of nitrile </a:t>
            </a:r>
            <a:r>
              <a:rPr lang="en-US" sz="2800" dirty="0" err="1" smtClean="0">
                <a:solidFill>
                  <a:srgbClr val="FF0000"/>
                </a:solidFill>
                <a:latin typeface="Calibri"/>
                <a:cs typeface="Calibri"/>
              </a:rPr>
              <a:t>Cδ</a:t>
            </a:r>
            <a:endParaRPr lang="en-US" sz="2800" dirty="0" smtClean="0">
              <a:solidFill>
                <a:srgbClr val="FF0000"/>
              </a:solidFill>
              <a:latin typeface="Calibri"/>
              <a:cs typeface="Calibri"/>
            </a:endParaRPr>
          </a:p>
          <a:p>
            <a:r>
              <a:rPr lang="en-US" sz="2800" dirty="0" smtClean="0">
                <a:solidFill>
                  <a:srgbClr val="008000"/>
                </a:solidFill>
                <a:latin typeface="Calibri"/>
                <a:cs typeface="Calibri"/>
              </a:rPr>
              <a:t>Green: Shifted towards Ralβ center of mass</a:t>
            </a:r>
          </a:p>
          <a:p>
            <a:r>
              <a:rPr lang="en-US" sz="2800" dirty="0">
                <a:solidFill>
                  <a:srgbClr val="3366FF"/>
                </a:solidFill>
                <a:latin typeface="Calibri"/>
                <a:cs typeface="Calibri"/>
              </a:rPr>
              <a:t>Blue: Shifted towards system center of mass</a:t>
            </a:r>
          </a:p>
          <a:p>
            <a:pPr marL="0" indent="0">
              <a:buNone/>
            </a:pPr>
            <a:endParaRPr lang="en-US" sz="2800" dirty="0">
              <a:solidFill>
                <a:srgbClr val="008000"/>
              </a:solidFill>
              <a:latin typeface="Calibri"/>
              <a:cs typeface="Calibri"/>
            </a:endParaRPr>
          </a:p>
        </p:txBody>
      </p:sp>
      <p:sp>
        <p:nvSpPr>
          <p:cNvPr id="2" name="Title 1"/>
          <p:cNvSpPr>
            <a:spLocks noGrp="1"/>
          </p:cNvSpPr>
          <p:nvPr>
            <p:ph type="title"/>
          </p:nvPr>
        </p:nvSpPr>
        <p:spPr>
          <a:xfrm>
            <a:off x="457200" y="389820"/>
            <a:ext cx="5402001" cy="1848500"/>
          </a:xfrm>
        </p:spPr>
        <p:txBody>
          <a:bodyPr/>
          <a:lstStyle/>
          <a:p>
            <a:r>
              <a:rPr lang="en-US" dirty="0" smtClean="0"/>
              <a:t>PB Grid Location: Small Boxes</a:t>
            </a:r>
            <a:endParaRPr lang="en-US" dirty="0"/>
          </a:p>
        </p:txBody>
      </p:sp>
    </p:spTree>
    <p:extLst>
      <p:ext uri="{BB962C8B-B14F-4D97-AF65-F5344CB8AC3E}">
        <p14:creationId xmlns:p14="http://schemas.microsoft.com/office/powerpoint/2010/main" val="228557958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a:srcRect l="8622" t="36600" b="36333"/>
          <a:stretch/>
        </p:blipFill>
        <p:spPr>
          <a:xfrm>
            <a:off x="2301874" y="4361688"/>
            <a:ext cx="5013326" cy="1979981"/>
          </a:xfrm>
          <a:prstGeom prst="rect">
            <a:avLst/>
          </a:prstGeom>
        </p:spPr>
      </p:pic>
      <p:pic>
        <p:nvPicPr>
          <p:cNvPr id="15" name="Picture 14"/>
          <p:cNvPicPr>
            <a:picLocks noChangeAspect="1"/>
          </p:cNvPicPr>
          <p:nvPr/>
        </p:nvPicPr>
        <p:blipFill rotWithShape="1">
          <a:blip r:embed="rId4"/>
          <a:srcRect l="8622" t="36388" b="36487"/>
          <a:stretch/>
        </p:blipFill>
        <p:spPr>
          <a:xfrm>
            <a:off x="2301874" y="1819656"/>
            <a:ext cx="5013325" cy="1984248"/>
          </a:xfrm>
          <a:prstGeom prst="rect">
            <a:avLst/>
          </a:prstGeom>
        </p:spPr>
      </p:pic>
      <p:sp>
        <p:nvSpPr>
          <p:cNvPr id="2" name="Title 1"/>
          <p:cNvSpPr>
            <a:spLocks noGrp="1"/>
          </p:cNvSpPr>
          <p:nvPr>
            <p:ph type="title"/>
          </p:nvPr>
        </p:nvSpPr>
        <p:spPr>
          <a:xfrm>
            <a:off x="457200" y="457200"/>
            <a:ext cx="8229600" cy="990600"/>
          </a:xfrm>
        </p:spPr>
        <p:txBody>
          <a:bodyPr>
            <a:normAutofit fontScale="90000"/>
          </a:bodyPr>
          <a:lstStyle/>
          <a:p>
            <a:r>
              <a:rPr lang="en-US" dirty="0"/>
              <a:t>PB Grid Location: </a:t>
            </a:r>
            <a:r>
              <a:rPr lang="en-US" dirty="0" smtClean="0"/>
              <a:t>19 </a:t>
            </a:r>
            <a:r>
              <a:rPr lang="en-US" dirty="0" err="1"/>
              <a:t>Å</a:t>
            </a:r>
            <a:r>
              <a:rPr lang="en-US" dirty="0"/>
              <a:t>, </a:t>
            </a:r>
            <a:r>
              <a:rPr lang="en-US" dirty="0" smtClean="0"/>
              <a:t>0.099 </a:t>
            </a:r>
            <a:r>
              <a:rPr lang="en-US" dirty="0" err="1"/>
              <a:t>Å</a:t>
            </a:r>
            <a:r>
              <a:rPr lang="en-US" dirty="0"/>
              <a:t> Between Grid Points</a:t>
            </a:r>
          </a:p>
        </p:txBody>
      </p:sp>
      <p:grpSp>
        <p:nvGrpSpPr>
          <p:cNvPr id="24" name="Group 23"/>
          <p:cNvGrpSpPr/>
          <p:nvPr/>
        </p:nvGrpSpPr>
        <p:grpSpPr>
          <a:xfrm>
            <a:off x="1484567" y="1448774"/>
            <a:ext cx="5718021" cy="5396223"/>
            <a:chOff x="1484567" y="1448774"/>
            <a:chExt cx="5718021" cy="5396223"/>
          </a:xfrm>
        </p:grpSpPr>
        <p:sp>
          <p:nvSpPr>
            <p:cNvPr id="25" name="TextBox 24"/>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26" name="TextBox 25"/>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27" name="TextBox 26"/>
            <p:cNvSpPr txBox="1"/>
            <p:nvPr/>
          </p:nvSpPr>
          <p:spPr>
            <a:xfrm rot="16200000">
              <a:off x="887818" y="2530994"/>
              <a:ext cx="1839829" cy="646331"/>
            </a:xfrm>
            <a:prstGeom prst="rect">
              <a:avLst/>
            </a:prstGeom>
            <a:noFill/>
          </p:spPr>
          <p:txBody>
            <a:bodyPr wrap="none" rtlCol="0" anchor="ctr">
              <a:spAutoFit/>
            </a:bodyPr>
            <a:lstStyle/>
            <a:p>
              <a:pPr algn="ctr"/>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28" name="TextBox 27"/>
            <p:cNvSpPr txBox="1"/>
            <p:nvPr/>
          </p:nvSpPr>
          <p:spPr>
            <a:xfrm rot="16200000">
              <a:off x="733686" y="5161031"/>
              <a:ext cx="2148094" cy="646331"/>
            </a:xfrm>
            <a:prstGeom prst="rect">
              <a:avLst/>
            </a:prstGeom>
            <a:noFill/>
          </p:spPr>
          <p:txBody>
            <a:bodyPr wrap="none" rtlCol="0" anchor="ctr">
              <a:spAutoFit/>
            </a:bodyPr>
            <a:lstStyle/>
            <a:p>
              <a:pPr algn="ctr"/>
              <a:r>
                <a:rPr lang="en-US" dirty="0" smtClean="0"/>
                <a:t>Calculated Change</a:t>
              </a:r>
            </a:p>
            <a:p>
              <a:pPr algn="ctr"/>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29" name="Group 28"/>
            <p:cNvGrpSpPr/>
            <p:nvPr/>
          </p:nvGrpSpPr>
          <p:grpSpPr>
            <a:xfrm>
              <a:off x="2797761" y="1448774"/>
              <a:ext cx="3548478" cy="369332"/>
              <a:chOff x="2687053" y="1448774"/>
              <a:chExt cx="3548478" cy="369332"/>
            </a:xfrm>
          </p:grpSpPr>
          <p:sp>
            <p:nvSpPr>
              <p:cNvPr id="30" name="TextBox 29"/>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31" name="TextBox 30"/>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33" name="Text Placeholder 4"/>
          <p:cNvSpPr txBox="1">
            <a:spLocks/>
          </p:cNvSpPr>
          <p:nvPr/>
        </p:nvSpPr>
        <p:spPr>
          <a:xfrm>
            <a:off x="6904073" y="1446204"/>
            <a:ext cx="2239927" cy="315073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solidFill>
                  <a:srgbClr val="FF0000"/>
                </a:solidFill>
                <a:latin typeface="Calibri"/>
                <a:cs typeface="Calibri"/>
              </a:rPr>
              <a:t>Red: Center of nitrile </a:t>
            </a:r>
            <a:r>
              <a:rPr lang="en-US" sz="1800" dirty="0" err="1" smtClean="0">
                <a:solidFill>
                  <a:srgbClr val="FF0000"/>
                </a:solidFill>
                <a:latin typeface="Calibri"/>
                <a:cs typeface="Calibri"/>
              </a:rPr>
              <a:t>Cδ</a:t>
            </a:r>
            <a:endParaRPr lang="en-US" sz="1800" dirty="0" smtClean="0">
              <a:solidFill>
                <a:srgbClr val="FF0000"/>
              </a:solidFill>
              <a:latin typeface="Calibri"/>
              <a:cs typeface="Calibri"/>
            </a:endParaRPr>
          </a:p>
          <a:p>
            <a:r>
              <a:rPr lang="en-US" sz="1800" dirty="0" smtClean="0">
                <a:solidFill>
                  <a:srgbClr val="008000"/>
                </a:solidFill>
                <a:latin typeface="Calibri"/>
                <a:cs typeface="Calibri"/>
              </a:rPr>
              <a:t>Green: Shifted towards Ralβ center of mass</a:t>
            </a:r>
          </a:p>
          <a:p>
            <a:r>
              <a:rPr lang="en-US" sz="1800" dirty="0">
                <a:solidFill>
                  <a:srgbClr val="3366FF"/>
                </a:solidFill>
                <a:latin typeface="Calibri"/>
                <a:cs typeface="Calibri"/>
              </a:rPr>
              <a:t>Blue: Shifted towards system center of mass</a:t>
            </a:r>
          </a:p>
          <a:p>
            <a:pPr marL="0" indent="0">
              <a:buNone/>
            </a:pPr>
            <a:endParaRPr lang="en-US" sz="1800" dirty="0">
              <a:solidFill>
                <a:srgbClr val="008000"/>
              </a:solidFill>
              <a:latin typeface="Calibri"/>
              <a:cs typeface="Calibri"/>
            </a:endParaRPr>
          </a:p>
        </p:txBody>
      </p:sp>
    </p:spTree>
    <p:extLst>
      <p:ext uri="{BB962C8B-B14F-4D97-AF65-F5344CB8AC3E}">
        <p14:creationId xmlns:p14="http://schemas.microsoft.com/office/powerpoint/2010/main" val="292200156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90600"/>
          </a:xfrm>
        </p:spPr>
        <p:txBody>
          <a:bodyPr>
            <a:normAutofit fontScale="90000"/>
          </a:bodyPr>
          <a:lstStyle/>
          <a:p>
            <a:r>
              <a:rPr lang="en-US" dirty="0"/>
              <a:t>PB Grid Location: </a:t>
            </a:r>
            <a:r>
              <a:rPr lang="en-US" dirty="0" smtClean="0"/>
              <a:t>10 </a:t>
            </a:r>
            <a:r>
              <a:rPr lang="en-US" dirty="0" err="1"/>
              <a:t>Å</a:t>
            </a:r>
            <a:r>
              <a:rPr lang="en-US" dirty="0"/>
              <a:t>, </a:t>
            </a:r>
            <a:r>
              <a:rPr lang="en-US" dirty="0" smtClean="0"/>
              <a:t>0.052 </a:t>
            </a:r>
            <a:r>
              <a:rPr lang="en-US" dirty="0" err="1"/>
              <a:t>Å</a:t>
            </a:r>
            <a:r>
              <a:rPr lang="en-US" dirty="0"/>
              <a:t> Between Grid Points</a:t>
            </a:r>
          </a:p>
        </p:txBody>
      </p:sp>
      <p:grpSp>
        <p:nvGrpSpPr>
          <p:cNvPr id="14" name="Group 13"/>
          <p:cNvGrpSpPr/>
          <p:nvPr/>
        </p:nvGrpSpPr>
        <p:grpSpPr>
          <a:xfrm>
            <a:off x="1484567" y="1448774"/>
            <a:ext cx="5718021" cy="5396223"/>
            <a:chOff x="1484567" y="1448774"/>
            <a:chExt cx="5718021" cy="5396223"/>
          </a:xfrm>
        </p:grpSpPr>
        <p:sp>
          <p:nvSpPr>
            <p:cNvPr id="5" name="TextBox 4"/>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6" name="TextBox 5"/>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7" name="TextBox 6"/>
            <p:cNvSpPr txBox="1"/>
            <p:nvPr/>
          </p:nvSpPr>
          <p:spPr>
            <a:xfrm rot="16200000">
              <a:off x="887818" y="2530994"/>
              <a:ext cx="1839829" cy="646331"/>
            </a:xfrm>
            <a:prstGeom prst="rect">
              <a:avLst/>
            </a:prstGeom>
            <a:noFill/>
          </p:spPr>
          <p:txBody>
            <a:bodyPr wrap="none" rtlCol="0" anchor="ctr">
              <a:spAutoFit/>
            </a:bodyPr>
            <a:lstStyle/>
            <a:p>
              <a:pPr algn="ctr"/>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8" name="TextBox 7"/>
            <p:cNvSpPr txBox="1"/>
            <p:nvPr/>
          </p:nvSpPr>
          <p:spPr>
            <a:xfrm rot="16200000">
              <a:off x="733686" y="5161031"/>
              <a:ext cx="2148094" cy="646331"/>
            </a:xfrm>
            <a:prstGeom prst="rect">
              <a:avLst/>
            </a:prstGeom>
            <a:noFill/>
          </p:spPr>
          <p:txBody>
            <a:bodyPr wrap="none" rtlCol="0" anchor="ctr">
              <a:spAutoFit/>
            </a:bodyPr>
            <a:lstStyle/>
            <a:p>
              <a:pPr algn="ctr"/>
              <a:r>
                <a:rPr lang="en-US" dirty="0" smtClean="0"/>
                <a:t>Calculated Change</a:t>
              </a:r>
            </a:p>
            <a:p>
              <a:pPr algn="ctr"/>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13" name="Group 12"/>
            <p:cNvGrpSpPr/>
            <p:nvPr/>
          </p:nvGrpSpPr>
          <p:grpSpPr>
            <a:xfrm>
              <a:off x="2797761" y="1448774"/>
              <a:ext cx="3548478" cy="369332"/>
              <a:chOff x="2687053" y="1448774"/>
              <a:chExt cx="3548478" cy="369332"/>
            </a:xfrm>
          </p:grpSpPr>
          <p:sp>
            <p:nvSpPr>
              <p:cNvPr id="11" name="TextBox 10"/>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12" name="TextBox 11"/>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15" name="Text Placeholder 4"/>
          <p:cNvSpPr txBox="1">
            <a:spLocks/>
          </p:cNvSpPr>
          <p:nvPr/>
        </p:nvSpPr>
        <p:spPr>
          <a:xfrm>
            <a:off x="6904073" y="1446204"/>
            <a:ext cx="2239927" cy="315073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solidFill>
                  <a:srgbClr val="FF0000"/>
                </a:solidFill>
                <a:latin typeface="Calibri"/>
                <a:cs typeface="Calibri"/>
              </a:rPr>
              <a:t>Red: Center of nitrile </a:t>
            </a:r>
            <a:r>
              <a:rPr lang="en-US" sz="1800" dirty="0" err="1" smtClean="0">
                <a:solidFill>
                  <a:srgbClr val="FF0000"/>
                </a:solidFill>
                <a:latin typeface="Calibri"/>
                <a:cs typeface="Calibri"/>
              </a:rPr>
              <a:t>Cδ</a:t>
            </a:r>
            <a:endParaRPr lang="en-US" sz="1800" dirty="0" smtClean="0">
              <a:solidFill>
                <a:srgbClr val="FF0000"/>
              </a:solidFill>
              <a:latin typeface="Calibri"/>
              <a:cs typeface="Calibri"/>
            </a:endParaRPr>
          </a:p>
          <a:p>
            <a:r>
              <a:rPr lang="en-US" sz="1800" dirty="0" smtClean="0">
                <a:solidFill>
                  <a:srgbClr val="008000"/>
                </a:solidFill>
                <a:latin typeface="Calibri"/>
                <a:cs typeface="Calibri"/>
              </a:rPr>
              <a:t>Green: Shifted towards Ralβ center of mass</a:t>
            </a:r>
          </a:p>
          <a:p>
            <a:r>
              <a:rPr lang="en-US" sz="1800" dirty="0">
                <a:solidFill>
                  <a:srgbClr val="3366FF"/>
                </a:solidFill>
                <a:latin typeface="Calibri"/>
                <a:cs typeface="Calibri"/>
              </a:rPr>
              <a:t>Blue: Shifted towards system center of mass</a:t>
            </a:r>
          </a:p>
          <a:p>
            <a:pPr marL="0" indent="0">
              <a:buNone/>
            </a:pPr>
            <a:endParaRPr lang="en-US" sz="1800" dirty="0">
              <a:solidFill>
                <a:srgbClr val="008000"/>
              </a:solidFill>
              <a:latin typeface="Calibri"/>
              <a:cs typeface="Calibri"/>
            </a:endParaRPr>
          </a:p>
        </p:txBody>
      </p:sp>
      <p:pic>
        <p:nvPicPr>
          <p:cNvPr id="17" name="Picture 16"/>
          <p:cNvPicPr>
            <a:picLocks noChangeAspect="1"/>
          </p:cNvPicPr>
          <p:nvPr/>
        </p:nvPicPr>
        <p:blipFill rotWithShape="1">
          <a:blip r:embed="rId3"/>
          <a:srcRect t="65350" b="7583"/>
          <a:stretch/>
        </p:blipFill>
        <p:spPr>
          <a:xfrm>
            <a:off x="1828800" y="4361688"/>
            <a:ext cx="5486400" cy="1979981"/>
          </a:xfrm>
          <a:prstGeom prst="rect">
            <a:avLst/>
          </a:prstGeom>
        </p:spPr>
      </p:pic>
      <p:pic>
        <p:nvPicPr>
          <p:cNvPr id="18" name="Picture 17"/>
          <p:cNvPicPr>
            <a:picLocks noChangeAspect="1"/>
          </p:cNvPicPr>
          <p:nvPr/>
        </p:nvPicPr>
        <p:blipFill rotWithShape="1">
          <a:blip r:embed="rId4"/>
          <a:srcRect t="65138" b="7737"/>
          <a:stretch/>
        </p:blipFill>
        <p:spPr>
          <a:xfrm>
            <a:off x="1828800" y="1819656"/>
            <a:ext cx="5486400" cy="1984248"/>
          </a:xfrm>
          <a:prstGeom prst="rect">
            <a:avLst/>
          </a:prstGeom>
        </p:spPr>
      </p:pic>
    </p:spTree>
    <p:extLst>
      <p:ext uri="{BB962C8B-B14F-4D97-AF65-F5344CB8AC3E}">
        <p14:creationId xmlns:p14="http://schemas.microsoft.com/office/powerpoint/2010/main" val="292200156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normAutofit/>
          </a:bodyPr>
          <a:lstStyle/>
          <a:p>
            <a:r>
              <a:rPr lang="en-US" dirty="0" smtClean="0"/>
              <a:t>Center the grid on the region of interest; do not try to optimize the grid location.  Instead opt for the highest feasible grid point density.</a:t>
            </a:r>
          </a:p>
          <a:p>
            <a:endParaRPr lang="en-US" dirty="0" smtClean="0"/>
          </a:p>
          <a:p>
            <a:r>
              <a:rPr lang="en-US" dirty="0" smtClean="0"/>
              <a:t>Use the numeric solution to the PB equation when trying to evaluate the </a:t>
            </a:r>
            <a:r>
              <a:rPr lang="en-US" i="1" dirty="0" smtClean="0"/>
              <a:t>difference</a:t>
            </a:r>
            <a:r>
              <a:rPr lang="en-US" dirty="0" smtClean="0"/>
              <a:t> in fields.</a:t>
            </a:r>
          </a:p>
          <a:p>
            <a:endParaRPr lang="en-US" dirty="0" smtClean="0"/>
          </a:p>
          <a:p>
            <a:r>
              <a:rPr lang="en-US" dirty="0" smtClean="0"/>
              <a:t>Use the RFM when the </a:t>
            </a:r>
            <a:r>
              <a:rPr lang="en-US" i="1" dirty="0" smtClean="0"/>
              <a:t>actual</a:t>
            </a:r>
            <a:r>
              <a:rPr lang="en-US" dirty="0" smtClean="0"/>
              <a:t> field values are important.</a:t>
            </a:r>
            <a:endParaRPr lang="en-US" dirty="0"/>
          </a:p>
        </p:txBody>
      </p:sp>
    </p:spTree>
    <p:extLst>
      <p:ext uri="{BB962C8B-B14F-4D97-AF65-F5344CB8AC3E}">
        <p14:creationId xmlns:p14="http://schemas.microsoft.com/office/powerpoint/2010/main" val="188543073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54270"/>
            <a:ext cx="9144000" cy="1703130"/>
          </a:xfrm>
          <a:ln>
            <a:solidFill>
              <a:srgbClr val="D24E00"/>
            </a:solidFill>
          </a:ln>
        </p:spPr>
        <p:txBody>
          <a:bodyPr>
            <a:normAutofit fontScale="90000"/>
          </a:bodyPr>
          <a:lstStyle/>
          <a:p>
            <a:pPr algn="ctr"/>
            <a:r>
              <a:rPr lang="en-US" dirty="0" smtClean="0"/>
              <a:t>Quantifying Electrostatic Fields at Protein Interfaces Using Classical Electrostatics </a:t>
            </a:r>
            <a:r>
              <a:rPr lang="en-US" dirty="0" smtClean="0"/>
              <a:t>Calculations</a:t>
            </a:r>
            <a:endParaRPr lang="en-US" dirty="0"/>
          </a:p>
        </p:txBody>
      </p:sp>
      <p:grpSp>
        <p:nvGrpSpPr>
          <p:cNvPr id="9" name="Group 8"/>
          <p:cNvGrpSpPr/>
          <p:nvPr/>
        </p:nvGrpSpPr>
        <p:grpSpPr>
          <a:xfrm>
            <a:off x="5903221" y="2286000"/>
            <a:ext cx="3420997" cy="4363552"/>
            <a:chOff x="5903221" y="2286000"/>
            <a:chExt cx="3420997" cy="4363552"/>
          </a:xfrm>
        </p:grpSpPr>
        <p:grpSp>
          <p:nvGrpSpPr>
            <p:cNvPr id="26" name="Group 25"/>
            <p:cNvGrpSpPr>
              <a:grpSpLocks noChangeAspect="1"/>
            </p:cNvGrpSpPr>
            <p:nvPr/>
          </p:nvGrpSpPr>
          <p:grpSpPr>
            <a:xfrm>
              <a:off x="5903221" y="2286000"/>
              <a:ext cx="3420997" cy="1828800"/>
              <a:chOff x="5831405" y="2221468"/>
              <a:chExt cx="3145186" cy="1681358"/>
            </a:xfrm>
          </p:grpSpPr>
          <p:pic>
            <p:nvPicPr>
              <p:cNvPr id="27" name="Picture 26"/>
              <p:cNvPicPr>
                <a:picLocks noChangeAspect="1"/>
              </p:cNvPicPr>
              <p:nvPr/>
            </p:nvPicPr>
            <p:blipFill>
              <a:blip r:embed="rId3"/>
              <a:stretch>
                <a:fillRect/>
              </a:stretch>
            </p:blipFill>
            <p:spPr>
              <a:xfrm>
                <a:off x="6426368" y="2221468"/>
                <a:ext cx="1955260" cy="1371600"/>
              </a:xfrm>
              <a:prstGeom prst="rect">
                <a:avLst/>
              </a:prstGeom>
            </p:spPr>
          </p:pic>
          <p:sp>
            <p:nvSpPr>
              <p:cNvPr id="28" name="TextBox 27"/>
              <p:cNvSpPr txBox="1"/>
              <p:nvPr/>
            </p:nvSpPr>
            <p:spPr>
              <a:xfrm>
                <a:off x="5831405" y="3604736"/>
                <a:ext cx="3145186" cy="298090"/>
              </a:xfrm>
              <a:prstGeom prst="rect">
                <a:avLst/>
              </a:prstGeom>
              <a:noFill/>
            </p:spPr>
            <p:txBody>
              <a:bodyPr wrap="square" rtlCol="0">
                <a:spAutoFit/>
              </a:bodyPr>
              <a:lstStyle/>
              <a:p>
                <a:pPr algn="ctr"/>
                <a:r>
                  <a:rPr lang="en-US" sz="1200" dirty="0"/>
                  <a:t>Ritchie, A. </a:t>
                </a:r>
                <a:r>
                  <a:rPr lang="en-US" sz="1200" dirty="0" smtClean="0"/>
                  <a:t>W. </a:t>
                </a:r>
                <a:r>
                  <a:rPr lang="en-US" sz="1200" i="1" dirty="0" smtClean="0"/>
                  <a:t>J</a:t>
                </a:r>
                <a:r>
                  <a:rPr lang="en-US" sz="1200" i="1" dirty="0"/>
                  <a:t>. </a:t>
                </a:r>
                <a:r>
                  <a:rPr lang="en-US" sz="1200" i="1" dirty="0" err="1"/>
                  <a:t>Phys</a:t>
                </a:r>
                <a:r>
                  <a:rPr lang="en-US" sz="1200" i="1" dirty="0"/>
                  <a:t> </a:t>
                </a:r>
                <a:r>
                  <a:rPr lang="en-US" sz="1200" i="1" dirty="0" err="1"/>
                  <a:t>Chem</a:t>
                </a:r>
                <a:r>
                  <a:rPr lang="en-US" sz="1200" i="1" dirty="0"/>
                  <a:t> B </a:t>
                </a:r>
                <a:r>
                  <a:rPr lang="en-US" sz="1200" b="1" dirty="0"/>
                  <a:t>2013</a:t>
                </a:r>
                <a:r>
                  <a:rPr lang="en-US" sz="1200" dirty="0" smtClean="0"/>
                  <a:t>.</a:t>
                </a:r>
                <a:endParaRPr lang="en-US" sz="1200" dirty="0"/>
              </a:p>
            </p:txBody>
          </p:sp>
        </p:grpSp>
        <p:grpSp>
          <p:nvGrpSpPr>
            <p:cNvPr id="3" name="Group 2"/>
            <p:cNvGrpSpPr/>
            <p:nvPr/>
          </p:nvGrpSpPr>
          <p:grpSpPr>
            <a:xfrm>
              <a:off x="6044191" y="4648200"/>
              <a:ext cx="3139056" cy="2001352"/>
              <a:chOff x="6044191" y="4648200"/>
              <a:chExt cx="3139056" cy="2001352"/>
            </a:xfrm>
          </p:grpSpPr>
          <p:pic>
            <p:nvPicPr>
              <p:cNvPr id="30" name="Picture 29"/>
              <p:cNvPicPr>
                <a:picLocks noChangeAspect="1"/>
              </p:cNvPicPr>
              <p:nvPr/>
            </p:nvPicPr>
            <p:blipFill>
              <a:blip r:embed="rId4"/>
              <a:stretch>
                <a:fillRect/>
              </a:stretch>
            </p:blipFill>
            <p:spPr>
              <a:xfrm>
                <a:off x="6044191" y="4648200"/>
                <a:ext cx="3139056" cy="1649142"/>
              </a:xfrm>
              <a:prstGeom prst="rect">
                <a:avLst/>
              </a:prstGeom>
            </p:spPr>
          </p:pic>
          <p:sp>
            <p:nvSpPr>
              <p:cNvPr id="31" name="TextBox 30"/>
              <p:cNvSpPr txBox="1"/>
              <p:nvPr/>
            </p:nvSpPr>
            <p:spPr>
              <a:xfrm>
                <a:off x="6097920" y="6372553"/>
                <a:ext cx="3031599" cy="276999"/>
              </a:xfrm>
              <a:prstGeom prst="rect">
                <a:avLst/>
              </a:prstGeom>
              <a:noFill/>
            </p:spPr>
            <p:txBody>
              <a:bodyPr wrap="none" rtlCol="0">
                <a:spAutoFit/>
              </a:bodyPr>
              <a:lstStyle/>
              <a:p>
                <a:pPr marL="0" lvl="1" algn="ctr"/>
                <a:r>
                  <a:rPr lang="en-US" sz="1200" dirty="0"/>
                  <a:t>Ritchie, A. </a:t>
                </a:r>
                <a:r>
                  <a:rPr lang="en-US" sz="1200" dirty="0" smtClean="0"/>
                  <a:t>W. </a:t>
                </a:r>
                <a:r>
                  <a:rPr lang="en-US" sz="1200" i="1" dirty="0" smtClean="0"/>
                  <a:t>J</a:t>
                </a:r>
                <a:r>
                  <a:rPr lang="en-US" sz="1200" i="1" dirty="0"/>
                  <a:t>. </a:t>
                </a:r>
                <a:r>
                  <a:rPr lang="en-US" sz="1200" i="1" dirty="0" err="1"/>
                  <a:t>Phys</a:t>
                </a:r>
                <a:r>
                  <a:rPr lang="en-US" sz="1200" i="1" dirty="0"/>
                  <a:t> </a:t>
                </a:r>
                <a:r>
                  <a:rPr lang="en-US" sz="1200" i="1" dirty="0" err="1"/>
                  <a:t>Chem</a:t>
                </a:r>
                <a:r>
                  <a:rPr lang="en-US" sz="1200" i="1" dirty="0"/>
                  <a:t> B </a:t>
                </a:r>
                <a:r>
                  <a:rPr lang="en-US" sz="1200" b="1" i="1" dirty="0" smtClean="0"/>
                  <a:t>submitted</a:t>
                </a:r>
                <a:endParaRPr lang="en-US" sz="1200" b="1" dirty="0"/>
              </a:p>
            </p:txBody>
          </p:sp>
        </p:grpSp>
      </p:grpSp>
      <p:grpSp>
        <p:nvGrpSpPr>
          <p:cNvPr id="8" name="Group 7"/>
          <p:cNvGrpSpPr/>
          <p:nvPr/>
        </p:nvGrpSpPr>
        <p:grpSpPr>
          <a:xfrm>
            <a:off x="2939022" y="2285243"/>
            <a:ext cx="3221696" cy="4364309"/>
            <a:chOff x="2939022" y="2285243"/>
            <a:chExt cx="3221696" cy="4364309"/>
          </a:xfrm>
        </p:grpSpPr>
        <p:grpSp>
          <p:nvGrpSpPr>
            <p:cNvPr id="20" name="Group 19"/>
            <p:cNvGrpSpPr>
              <a:grpSpLocks noChangeAspect="1"/>
            </p:cNvGrpSpPr>
            <p:nvPr/>
          </p:nvGrpSpPr>
          <p:grpSpPr>
            <a:xfrm>
              <a:off x="2961571" y="2285243"/>
              <a:ext cx="3176603" cy="1777057"/>
              <a:chOff x="-61543" y="2221468"/>
              <a:chExt cx="2771069" cy="1550193"/>
            </a:xfrm>
          </p:grpSpPr>
          <p:pic>
            <p:nvPicPr>
              <p:cNvPr id="21" name="Picture 20"/>
              <p:cNvPicPr>
                <a:picLocks noChangeAspect="1"/>
              </p:cNvPicPr>
              <p:nvPr/>
            </p:nvPicPr>
            <p:blipFill>
              <a:blip r:embed="rId5"/>
              <a:stretch>
                <a:fillRect/>
              </a:stretch>
            </p:blipFill>
            <p:spPr>
              <a:xfrm>
                <a:off x="-39445" y="2221468"/>
                <a:ext cx="2726871" cy="1371600"/>
              </a:xfrm>
              <a:prstGeom prst="rect">
                <a:avLst/>
              </a:prstGeom>
            </p:spPr>
          </p:pic>
          <p:sp>
            <p:nvSpPr>
              <p:cNvPr id="22" name="TextBox 21"/>
              <p:cNvSpPr txBox="1"/>
              <p:nvPr/>
            </p:nvSpPr>
            <p:spPr>
              <a:xfrm>
                <a:off x="-61543" y="3530025"/>
                <a:ext cx="2771069" cy="241636"/>
              </a:xfrm>
              <a:prstGeom prst="rect">
                <a:avLst/>
              </a:prstGeom>
              <a:noFill/>
            </p:spPr>
            <p:txBody>
              <a:bodyPr wrap="square" rtlCol="0">
                <a:spAutoFit/>
              </a:bodyPr>
              <a:lstStyle/>
              <a:p>
                <a:pPr algn="ctr"/>
                <a:r>
                  <a:rPr lang="en-US" sz="1200" dirty="0" err="1"/>
                  <a:t>Ragain</a:t>
                </a:r>
                <a:r>
                  <a:rPr lang="en-US" sz="1200" dirty="0"/>
                  <a:t>, C. </a:t>
                </a:r>
                <a:r>
                  <a:rPr lang="en-US" sz="1200" dirty="0" smtClean="0"/>
                  <a:t>M. </a:t>
                </a:r>
                <a:r>
                  <a:rPr lang="en-US" sz="1200" i="1" dirty="0" smtClean="0"/>
                  <a:t>J</a:t>
                </a:r>
                <a:r>
                  <a:rPr lang="en-US" sz="1200" i="1" dirty="0"/>
                  <a:t>. </a:t>
                </a:r>
                <a:r>
                  <a:rPr lang="en-US" sz="1200" i="1" dirty="0" err="1"/>
                  <a:t>Phys</a:t>
                </a:r>
                <a:r>
                  <a:rPr lang="en-US" sz="1200" i="1" dirty="0"/>
                  <a:t> </a:t>
                </a:r>
                <a:r>
                  <a:rPr lang="en-US" sz="1200" i="1" dirty="0" err="1"/>
                  <a:t>Chem</a:t>
                </a:r>
                <a:r>
                  <a:rPr lang="en-US" sz="1200" i="1" dirty="0"/>
                  <a:t> </a:t>
                </a:r>
                <a:r>
                  <a:rPr lang="en-US" sz="1200" i="1" dirty="0" smtClean="0"/>
                  <a:t>B</a:t>
                </a:r>
                <a:r>
                  <a:rPr lang="en-US" sz="1200" dirty="0" smtClean="0"/>
                  <a:t> </a:t>
                </a:r>
                <a:r>
                  <a:rPr lang="en-US" sz="1200" b="1" dirty="0" smtClean="0"/>
                  <a:t>2012.</a:t>
                </a:r>
                <a:r>
                  <a:rPr lang="en-US" sz="1200" i="1" dirty="0" smtClean="0"/>
                  <a:t> </a:t>
                </a:r>
                <a:endParaRPr lang="en-US" sz="1200" dirty="0"/>
              </a:p>
            </p:txBody>
          </p:sp>
        </p:grpSp>
        <p:grpSp>
          <p:nvGrpSpPr>
            <p:cNvPr id="4" name="Group 3"/>
            <p:cNvGrpSpPr/>
            <p:nvPr/>
          </p:nvGrpSpPr>
          <p:grpSpPr>
            <a:xfrm>
              <a:off x="2939022" y="4518492"/>
              <a:ext cx="3221696" cy="2131060"/>
              <a:chOff x="2939022" y="4518492"/>
              <a:chExt cx="3221696" cy="2131060"/>
            </a:xfrm>
          </p:grpSpPr>
          <p:pic>
            <p:nvPicPr>
              <p:cNvPr id="33" name="Picture 32"/>
              <p:cNvPicPr>
                <a:picLocks noChangeAspect="1"/>
              </p:cNvPicPr>
              <p:nvPr/>
            </p:nvPicPr>
            <p:blipFill>
              <a:blip r:embed="rId6"/>
              <a:stretch>
                <a:fillRect/>
              </a:stretch>
            </p:blipFill>
            <p:spPr>
              <a:xfrm>
                <a:off x="2939022" y="4518492"/>
                <a:ext cx="3221696" cy="1822802"/>
              </a:xfrm>
              <a:prstGeom prst="rect">
                <a:avLst/>
              </a:prstGeom>
            </p:spPr>
          </p:pic>
          <p:sp>
            <p:nvSpPr>
              <p:cNvPr id="34" name="TextBox 33"/>
              <p:cNvSpPr txBox="1"/>
              <p:nvPr/>
            </p:nvSpPr>
            <p:spPr>
              <a:xfrm>
                <a:off x="3213096" y="6372553"/>
                <a:ext cx="2673553" cy="276999"/>
              </a:xfrm>
              <a:prstGeom prst="rect">
                <a:avLst/>
              </a:prstGeom>
              <a:noFill/>
            </p:spPr>
            <p:txBody>
              <a:bodyPr wrap="none" rtlCol="0">
                <a:spAutoFit/>
              </a:bodyPr>
              <a:lstStyle/>
              <a:p>
                <a:pPr algn="ctr"/>
                <a:r>
                  <a:rPr lang="en-US" sz="1200" dirty="0"/>
                  <a:t>Ritchie, A. </a:t>
                </a:r>
                <a:r>
                  <a:rPr lang="en-US" sz="1200" dirty="0" smtClean="0"/>
                  <a:t>W. </a:t>
                </a:r>
                <a:r>
                  <a:rPr lang="en-US" sz="1200" i="1" dirty="0" smtClean="0"/>
                  <a:t>J</a:t>
                </a:r>
                <a:r>
                  <a:rPr lang="en-US" sz="1200" i="1" dirty="0"/>
                  <a:t>. </a:t>
                </a:r>
                <a:r>
                  <a:rPr lang="en-US" sz="1200" i="1" dirty="0" err="1"/>
                  <a:t>Phys</a:t>
                </a:r>
                <a:r>
                  <a:rPr lang="en-US" sz="1200" i="1" dirty="0"/>
                  <a:t> </a:t>
                </a:r>
                <a:r>
                  <a:rPr lang="en-US" sz="1200" i="1" dirty="0" err="1"/>
                  <a:t>Chem</a:t>
                </a:r>
                <a:r>
                  <a:rPr lang="en-US" sz="1200" i="1" dirty="0"/>
                  <a:t> B </a:t>
                </a:r>
                <a:r>
                  <a:rPr lang="en-US" sz="1200" b="1" dirty="0"/>
                  <a:t>2014</a:t>
                </a:r>
                <a:r>
                  <a:rPr lang="en-US" sz="1200" b="1" dirty="0" smtClean="0"/>
                  <a:t>.</a:t>
                </a:r>
                <a:endParaRPr lang="en-US" sz="1200" dirty="0"/>
              </a:p>
            </p:txBody>
          </p:sp>
        </p:grpSp>
      </p:grpSp>
      <p:sp>
        <p:nvSpPr>
          <p:cNvPr id="5" name="TextBox 4"/>
          <p:cNvSpPr txBox="1"/>
          <p:nvPr/>
        </p:nvSpPr>
        <p:spPr>
          <a:xfrm>
            <a:off x="0" y="2057400"/>
            <a:ext cx="3147997" cy="4801315"/>
          </a:xfrm>
          <a:prstGeom prst="rect">
            <a:avLst/>
          </a:prstGeom>
          <a:noFill/>
        </p:spPr>
        <p:txBody>
          <a:bodyPr wrap="square" rtlCol="0">
            <a:spAutoFit/>
          </a:bodyPr>
          <a:lstStyle/>
          <a:p>
            <a:r>
              <a:rPr lang="en-US" b="1" dirty="0" smtClean="0"/>
              <a:t>Multi-Dimensional Umbrella Sampling</a:t>
            </a:r>
          </a:p>
          <a:p>
            <a:endParaRPr lang="en-US" b="1" dirty="0" smtClean="0"/>
          </a:p>
          <a:p>
            <a:endParaRPr lang="en-US" b="1" dirty="0" smtClean="0"/>
          </a:p>
          <a:p>
            <a:r>
              <a:rPr lang="en-US" b="1" dirty="0" smtClean="0"/>
              <a:t>Numeric </a:t>
            </a:r>
            <a:r>
              <a:rPr lang="en-US" b="1" dirty="0" smtClean="0"/>
              <a:t>Poisson-Boltzmann </a:t>
            </a:r>
            <a:r>
              <a:rPr lang="en-US" b="1" dirty="0" smtClean="0"/>
              <a:t>Equation </a:t>
            </a:r>
            <a:r>
              <a:rPr lang="en-US" b="1" dirty="0" err="1" smtClean="0"/>
              <a:t>vs</a:t>
            </a:r>
            <a:r>
              <a:rPr lang="en-US" b="1" dirty="0" smtClean="0"/>
              <a:t> Reaction Field Method</a:t>
            </a:r>
          </a:p>
          <a:p>
            <a:endParaRPr lang="en-US" b="1" dirty="0" smtClean="0"/>
          </a:p>
          <a:p>
            <a:endParaRPr lang="en-US" b="1" dirty="0" smtClean="0"/>
          </a:p>
          <a:p>
            <a:r>
              <a:rPr lang="en-US" b="1" dirty="0" smtClean="0"/>
              <a:t>Select Explicit Water in </a:t>
            </a:r>
            <a:r>
              <a:rPr lang="en-US" b="1" dirty="0" smtClean="0"/>
              <a:t>Poisson-Boltzmann</a:t>
            </a:r>
            <a:endParaRPr lang="en-US" b="1" dirty="0" smtClean="0"/>
          </a:p>
          <a:p>
            <a:endParaRPr lang="en-US" b="1" dirty="0" smtClean="0"/>
          </a:p>
          <a:p>
            <a:endParaRPr lang="en-US" b="1" dirty="0" smtClean="0"/>
          </a:p>
          <a:p>
            <a:r>
              <a:rPr lang="en-US" b="1" dirty="0" smtClean="0"/>
              <a:t>Atomic Multipole Optimized Energetics for </a:t>
            </a:r>
            <a:r>
              <a:rPr lang="en-US" b="1" dirty="0" err="1" smtClean="0"/>
              <a:t>Biomolecular</a:t>
            </a:r>
            <a:r>
              <a:rPr lang="en-US" b="1" dirty="0" smtClean="0"/>
              <a:t> Applications (AMOEBA)</a:t>
            </a:r>
            <a:endParaRPr lang="en-US" b="1" dirty="0"/>
          </a:p>
        </p:txBody>
      </p:sp>
    </p:spTree>
    <p:extLst>
      <p:ext uri="{BB962C8B-B14F-4D97-AF65-F5344CB8AC3E}">
        <p14:creationId xmlns:p14="http://schemas.microsoft.com/office/powerpoint/2010/main" val="17594265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88392"/>
          </a:xfrm>
        </p:spPr>
        <p:txBody>
          <a:bodyPr>
            <a:normAutofit fontScale="90000"/>
          </a:bodyPr>
          <a:lstStyle/>
          <a:p>
            <a:r>
              <a:rPr lang="en-US" dirty="0" smtClean="0"/>
              <a:t>PB: Including Selected TIP3P Water Molecules: 5 </a:t>
            </a:r>
            <a:r>
              <a:rPr lang="en-US" dirty="0" err="1" smtClean="0"/>
              <a:t>Å</a:t>
            </a:r>
            <a:r>
              <a:rPr lang="en-US" dirty="0" smtClean="0"/>
              <a:t> Water Sphere, Nearest, Hydrogen-Bonding</a:t>
            </a:r>
            <a:endParaRPr lang="en-US" dirty="0"/>
          </a:p>
        </p:txBody>
      </p:sp>
      <p:pic>
        <p:nvPicPr>
          <p:cNvPr id="4" name="Picture 3" descr="5AA-ES.tga"/>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16200000">
            <a:off x="730446" y="2184851"/>
            <a:ext cx="3296370" cy="4757260"/>
          </a:xfrm>
          <a:prstGeom prst="rect">
            <a:avLst/>
          </a:prstGeom>
        </p:spPr>
      </p:pic>
      <p:sp>
        <p:nvSpPr>
          <p:cNvPr id="15" name="TextBox 14"/>
          <p:cNvSpPr txBox="1"/>
          <p:nvPr/>
        </p:nvSpPr>
        <p:spPr>
          <a:xfrm>
            <a:off x="-1" y="6211669"/>
            <a:ext cx="4757261" cy="646331"/>
          </a:xfrm>
          <a:prstGeom prst="rect">
            <a:avLst/>
          </a:prstGeom>
          <a:solidFill>
            <a:schemeClr val="bg1"/>
          </a:solidFill>
        </p:spPr>
        <p:txBody>
          <a:bodyPr wrap="none" rtlCol="0">
            <a:spAutoFit/>
          </a:bodyPr>
          <a:lstStyle/>
          <a:p>
            <a:r>
              <a:rPr lang="en-US" dirty="0" smtClean="0"/>
              <a:t>Le </a:t>
            </a:r>
            <a:r>
              <a:rPr lang="en-US" dirty="0" err="1" smtClean="0"/>
              <a:t>Questel</a:t>
            </a:r>
            <a:r>
              <a:rPr lang="en-US" dirty="0" smtClean="0"/>
              <a:t>, </a:t>
            </a:r>
            <a:r>
              <a:rPr lang="en-US" i="1" dirty="0" smtClean="0"/>
              <a:t>et al., </a:t>
            </a:r>
            <a:r>
              <a:rPr lang="en-US" dirty="0" smtClean="0"/>
              <a:t>J. Phys. Org. Chem. </a:t>
            </a:r>
            <a:r>
              <a:rPr lang="en-US" b="1" i="1" dirty="0" smtClean="0"/>
              <a:t>2000</a:t>
            </a:r>
          </a:p>
          <a:p>
            <a:r>
              <a:rPr lang="en-US" dirty="0" err="1" smtClean="0"/>
              <a:t>Schiffer</a:t>
            </a:r>
            <a:r>
              <a:rPr lang="en-US" dirty="0" smtClean="0"/>
              <a:t>, </a:t>
            </a:r>
            <a:r>
              <a:rPr lang="en-US" i="1" dirty="0" smtClean="0"/>
              <a:t>et al., J. Am. Chem. Soc. </a:t>
            </a:r>
            <a:r>
              <a:rPr lang="en-US" b="1" i="1" dirty="0" smtClean="0"/>
              <a:t>2013</a:t>
            </a:r>
            <a:endParaRPr lang="en-US" dirty="0"/>
          </a:p>
        </p:txBody>
      </p:sp>
      <p:pic>
        <p:nvPicPr>
          <p:cNvPr id="17" name="Picture 16"/>
          <p:cNvPicPr>
            <a:picLocks noChangeAspect="1"/>
          </p:cNvPicPr>
          <p:nvPr/>
        </p:nvPicPr>
        <p:blipFill>
          <a:blip r:embed="rId4"/>
          <a:stretch>
            <a:fillRect/>
          </a:stretch>
        </p:blipFill>
        <p:spPr>
          <a:xfrm>
            <a:off x="5246424" y="3077060"/>
            <a:ext cx="3891076" cy="2658101"/>
          </a:xfrm>
          <a:prstGeom prst="rect">
            <a:avLst/>
          </a:prstGeom>
        </p:spPr>
      </p:pic>
      <p:grpSp>
        <p:nvGrpSpPr>
          <p:cNvPr id="54" name="Group 53"/>
          <p:cNvGrpSpPr/>
          <p:nvPr/>
        </p:nvGrpSpPr>
        <p:grpSpPr>
          <a:xfrm>
            <a:off x="6198386" y="3492838"/>
            <a:ext cx="1879062" cy="690300"/>
            <a:chOff x="6198386" y="3492838"/>
            <a:chExt cx="1879062" cy="690300"/>
          </a:xfrm>
        </p:grpSpPr>
        <p:cxnSp>
          <p:nvCxnSpPr>
            <p:cNvPr id="26" name="Straight Connector 25"/>
            <p:cNvCxnSpPr/>
            <p:nvPr/>
          </p:nvCxnSpPr>
          <p:spPr>
            <a:xfrm>
              <a:off x="6198386" y="3782772"/>
              <a:ext cx="1076780" cy="400366"/>
            </a:xfrm>
            <a:prstGeom prst="line">
              <a:avLst/>
            </a:prstGeom>
            <a:ln w="38100" cmpd="sng">
              <a:solidFill>
                <a:srgbClr val="292934"/>
              </a:solidFill>
              <a:prstDash val="dot"/>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6671331" y="3492838"/>
              <a:ext cx="1406117" cy="369332"/>
            </a:xfrm>
            <a:prstGeom prst="rect">
              <a:avLst/>
            </a:prstGeom>
          </p:spPr>
          <p:txBody>
            <a:bodyPr wrap="none">
              <a:spAutoFit/>
            </a:bodyPr>
            <a:lstStyle/>
            <a:p>
              <a:pPr algn="r"/>
              <a:r>
                <a:rPr lang="en-US" dirty="0" err="1"/>
                <a:t>r</a:t>
              </a:r>
              <a:r>
                <a:rPr lang="en-US" baseline="-25000" dirty="0" err="1"/>
                <a:t>NH</a:t>
              </a:r>
              <a:r>
                <a:rPr lang="en-US" dirty="0"/>
                <a:t> ≤ 2.25 </a:t>
              </a:r>
              <a:r>
                <a:rPr lang="en-US" dirty="0" err="1"/>
                <a:t>Å</a:t>
              </a:r>
              <a:endParaRPr lang="en-US" dirty="0"/>
            </a:p>
          </p:txBody>
        </p:sp>
      </p:grpSp>
      <p:grpSp>
        <p:nvGrpSpPr>
          <p:cNvPr id="53" name="Group 52"/>
          <p:cNvGrpSpPr/>
          <p:nvPr/>
        </p:nvGrpSpPr>
        <p:grpSpPr>
          <a:xfrm>
            <a:off x="5486400" y="4000913"/>
            <a:ext cx="1766405" cy="864219"/>
            <a:chOff x="5486400" y="4000913"/>
            <a:chExt cx="1766405" cy="864219"/>
          </a:xfrm>
        </p:grpSpPr>
        <p:grpSp>
          <p:nvGrpSpPr>
            <p:cNvPr id="42" name="Group 41"/>
            <p:cNvGrpSpPr/>
            <p:nvPr/>
          </p:nvGrpSpPr>
          <p:grpSpPr>
            <a:xfrm>
              <a:off x="5499587" y="4024794"/>
              <a:ext cx="1753218" cy="455589"/>
              <a:chOff x="5480533" y="3934635"/>
              <a:chExt cx="1753218" cy="455589"/>
            </a:xfrm>
          </p:grpSpPr>
          <p:cxnSp>
            <p:nvCxnSpPr>
              <p:cNvPr id="34" name="Straight Arrow Connector 33"/>
              <p:cNvCxnSpPr/>
              <p:nvPr/>
            </p:nvCxnSpPr>
            <p:spPr>
              <a:xfrm flipH="1" flipV="1">
                <a:off x="5480533" y="3934635"/>
                <a:ext cx="690243" cy="69029"/>
              </a:xfrm>
              <a:prstGeom prst="straightConnector1">
                <a:avLst/>
              </a:prstGeom>
              <a:ln w="38100" cmpd="sng">
                <a:solidFill>
                  <a:srgbClr val="FF00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6171324" y="4004202"/>
                <a:ext cx="1062427" cy="386022"/>
              </a:xfrm>
              <a:prstGeom prst="straightConnector1">
                <a:avLst/>
              </a:prstGeom>
              <a:ln w="38100" cmpd="sng">
                <a:solidFill>
                  <a:srgbClr val="FF0000"/>
                </a:solidFill>
                <a:prstDash val="solid"/>
                <a:tailEnd type="arrow"/>
              </a:ln>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5486400" y="4495800"/>
              <a:ext cx="1478703" cy="369332"/>
            </a:xfrm>
            <a:prstGeom prst="rect">
              <a:avLst/>
            </a:prstGeom>
            <a:noFill/>
          </p:spPr>
          <p:txBody>
            <a:bodyPr wrap="none" rtlCol="0">
              <a:spAutoFit/>
            </a:bodyPr>
            <a:lstStyle/>
            <a:p>
              <a:pPr algn="r"/>
              <a:r>
                <a:rPr lang="en-US" dirty="0" smtClean="0">
                  <a:solidFill>
                    <a:srgbClr val="FF0000"/>
                  </a:solidFill>
                </a:rPr>
                <a:t>NHO ≥  138˚</a:t>
              </a:r>
              <a:endParaRPr lang="en-US" dirty="0">
                <a:solidFill>
                  <a:srgbClr val="FF0000"/>
                </a:solidFill>
              </a:endParaRPr>
            </a:p>
          </p:txBody>
        </p:sp>
        <p:sp>
          <p:nvSpPr>
            <p:cNvPr id="52" name="Block Arc 51"/>
            <p:cNvSpPr>
              <a:spLocks noChangeAspect="1"/>
            </p:cNvSpPr>
            <p:nvPr/>
          </p:nvSpPr>
          <p:spPr>
            <a:xfrm rot="11471248">
              <a:off x="6040121" y="4000913"/>
              <a:ext cx="272699" cy="227250"/>
            </a:xfrm>
            <a:prstGeom prst="blockArc">
              <a:avLst/>
            </a:prstGeom>
            <a:solidFill>
              <a:srgbClr val="FF0000"/>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FF0000"/>
                  </a:solidFill>
                </a:ln>
                <a:solidFill>
                  <a:srgbClr val="FF0000"/>
                </a:solidFill>
              </a:endParaRPr>
            </a:p>
          </p:txBody>
        </p:sp>
      </p:grpSp>
    </p:spTree>
    <p:extLst>
      <p:ext uri="{BB962C8B-B14F-4D97-AF65-F5344CB8AC3E}">
        <p14:creationId xmlns:p14="http://schemas.microsoft.com/office/powerpoint/2010/main" val="37101131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90600"/>
          </a:xfrm>
        </p:spPr>
        <p:txBody>
          <a:bodyPr>
            <a:normAutofit fontScale="90000"/>
          </a:bodyPr>
          <a:lstStyle/>
          <a:p>
            <a:r>
              <a:rPr lang="en-US" dirty="0" smtClean="0"/>
              <a:t>PB Including Selected TIP3P Water Molecules: </a:t>
            </a:r>
            <a:r>
              <a:rPr lang="en-US" dirty="0"/>
              <a:t>5 </a:t>
            </a:r>
            <a:r>
              <a:rPr lang="en-US" dirty="0" err="1" smtClean="0"/>
              <a:t>Å</a:t>
            </a:r>
            <a:r>
              <a:rPr lang="en-US" dirty="0" smtClean="0"/>
              <a:t> Water Sphere</a:t>
            </a:r>
            <a:endParaRPr lang="en-US" dirty="0"/>
          </a:p>
        </p:txBody>
      </p:sp>
      <p:pic>
        <p:nvPicPr>
          <p:cNvPr id="4" name="Picture 3"/>
          <p:cNvPicPr>
            <a:picLocks noChangeAspect="1"/>
          </p:cNvPicPr>
          <p:nvPr/>
        </p:nvPicPr>
        <p:blipFill rotWithShape="1">
          <a:blip r:embed="rId3"/>
          <a:srcRect t="7334" b="64132"/>
          <a:stretch/>
        </p:blipFill>
        <p:spPr>
          <a:xfrm>
            <a:off x="1828800" y="1819656"/>
            <a:ext cx="5143500" cy="1956816"/>
          </a:xfrm>
          <a:prstGeom prst="rect">
            <a:avLst/>
          </a:prstGeom>
        </p:spPr>
      </p:pic>
      <p:pic>
        <p:nvPicPr>
          <p:cNvPr id="9" name="Picture 8"/>
          <p:cNvPicPr>
            <a:picLocks noChangeAspect="1"/>
          </p:cNvPicPr>
          <p:nvPr/>
        </p:nvPicPr>
        <p:blipFill rotWithShape="1">
          <a:blip r:embed="rId4"/>
          <a:srcRect t="7334" b="64186"/>
          <a:stretch/>
        </p:blipFill>
        <p:spPr>
          <a:xfrm>
            <a:off x="1828800" y="4361688"/>
            <a:ext cx="5143500" cy="1953126"/>
          </a:xfrm>
          <a:prstGeom prst="rect">
            <a:avLst/>
          </a:prstGeom>
        </p:spPr>
      </p:pic>
      <p:grpSp>
        <p:nvGrpSpPr>
          <p:cNvPr id="26" name="Group 25"/>
          <p:cNvGrpSpPr/>
          <p:nvPr/>
        </p:nvGrpSpPr>
        <p:grpSpPr>
          <a:xfrm>
            <a:off x="1484567" y="1447800"/>
            <a:ext cx="5718021" cy="5396223"/>
            <a:chOff x="1484567" y="1448774"/>
            <a:chExt cx="5718021" cy="5396223"/>
          </a:xfrm>
        </p:grpSpPr>
        <p:sp>
          <p:nvSpPr>
            <p:cNvPr id="27" name="TextBox 26"/>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28" name="TextBox 27"/>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29" name="TextBox 28"/>
            <p:cNvSpPr txBox="1"/>
            <p:nvPr/>
          </p:nvSpPr>
          <p:spPr>
            <a:xfrm rot="16200000">
              <a:off x="887818" y="2530994"/>
              <a:ext cx="1839829" cy="646331"/>
            </a:xfrm>
            <a:prstGeom prst="rect">
              <a:avLst/>
            </a:prstGeom>
            <a:noFill/>
          </p:spPr>
          <p:txBody>
            <a:bodyPr wrap="none" rtlCol="0" anchor="ctr">
              <a:spAutoFit/>
            </a:bodyPr>
            <a:lstStyle/>
            <a:p>
              <a:pPr algn="ctr"/>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30" name="TextBox 29"/>
            <p:cNvSpPr txBox="1"/>
            <p:nvPr/>
          </p:nvSpPr>
          <p:spPr>
            <a:xfrm rot="16200000">
              <a:off x="733686" y="5161031"/>
              <a:ext cx="2148094" cy="646331"/>
            </a:xfrm>
            <a:prstGeom prst="rect">
              <a:avLst/>
            </a:prstGeom>
            <a:noFill/>
          </p:spPr>
          <p:txBody>
            <a:bodyPr wrap="none" rtlCol="0" anchor="ctr">
              <a:spAutoFit/>
            </a:bodyPr>
            <a:lstStyle/>
            <a:p>
              <a:pPr algn="ctr"/>
              <a:r>
                <a:rPr lang="en-US" dirty="0" smtClean="0"/>
                <a:t>Calculated Change</a:t>
              </a:r>
            </a:p>
            <a:p>
              <a:pPr algn="ctr"/>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31" name="Group 30"/>
            <p:cNvGrpSpPr/>
            <p:nvPr/>
          </p:nvGrpSpPr>
          <p:grpSpPr>
            <a:xfrm>
              <a:off x="2797761" y="1448774"/>
              <a:ext cx="3548478" cy="369332"/>
              <a:chOff x="2687053" y="1448774"/>
              <a:chExt cx="3548478" cy="369332"/>
            </a:xfrm>
          </p:grpSpPr>
          <p:sp>
            <p:nvSpPr>
              <p:cNvPr id="32" name="TextBox 31"/>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33" name="TextBox 32"/>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35" name="TextBox 34"/>
          <p:cNvSpPr txBox="1"/>
          <p:nvPr/>
        </p:nvSpPr>
        <p:spPr>
          <a:xfrm>
            <a:off x="6957655" y="1891387"/>
            <a:ext cx="2010812" cy="646331"/>
          </a:xfrm>
          <a:prstGeom prst="rect">
            <a:avLst/>
          </a:prstGeom>
          <a:noFill/>
        </p:spPr>
        <p:txBody>
          <a:bodyPr wrap="none" rtlCol="0">
            <a:spAutoFit/>
          </a:bodyPr>
          <a:lstStyle/>
          <a:p>
            <a:r>
              <a:rPr lang="en-US" dirty="0" smtClean="0">
                <a:solidFill>
                  <a:srgbClr val="FF0000"/>
                </a:solidFill>
              </a:rPr>
              <a:t>Implicit Solvent</a:t>
            </a:r>
          </a:p>
          <a:p>
            <a:r>
              <a:rPr lang="en-US" dirty="0" smtClean="0">
                <a:solidFill>
                  <a:srgbClr val="0000FF"/>
                </a:solidFill>
              </a:rPr>
              <a:t>5 </a:t>
            </a:r>
            <a:r>
              <a:rPr lang="en-US" dirty="0" err="1">
                <a:solidFill>
                  <a:srgbClr val="0000FF"/>
                </a:solidFill>
              </a:rPr>
              <a:t>Å</a:t>
            </a:r>
            <a:r>
              <a:rPr lang="en-US" dirty="0">
                <a:solidFill>
                  <a:srgbClr val="0000FF"/>
                </a:solidFill>
              </a:rPr>
              <a:t> Water Sphere</a:t>
            </a:r>
          </a:p>
        </p:txBody>
      </p:sp>
    </p:spTree>
    <p:extLst>
      <p:ext uri="{BB962C8B-B14F-4D97-AF65-F5344CB8AC3E}">
        <p14:creationId xmlns:p14="http://schemas.microsoft.com/office/powerpoint/2010/main" val="78114531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749340" y="2400300"/>
            <a:ext cx="7645321" cy="3390900"/>
          </a:xfrm>
          <a:prstGeom prst="rect">
            <a:avLst/>
          </a:prstGeom>
        </p:spPr>
      </p:pic>
      <p:sp>
        <p:nvSpPr>
          <p:cNvPr id="2" name="Title 1"/>
          <p:cNvSpPr>
            <a:spLocks noGrp="1"/>
          </p:cNvSpPr>
          <p:nvPr>
            <p:ph type="title"/>
          </p:nvPr>
        </p:nvSpPr>
        <p:spPr>
          <a:xfrm>
            <a:off x="457200" y="381000"/>
            <a:ext cx="8229600" cy="1508962"/>
          </a:xfrm>
        </p:spPr>
        <p:txBody>
          <a:bodyPr>
            <a:normAutofit/>
          </a:bodyPr>
          <a:lstStyle/>
          <a:p>
            <a:r>
              <a:rPr lang="en-US" sz="3200" dirty="0" err="1" smtClean="0"/>
              <a:t>RalGDS</a:t>
            </a:r>
            <a:r>
              <a:rPr lang="en-US" sz="3200" dirty="0" smtClean="0"/>
              <a:t> Monomer: The only example of the 5 </a:t>
            </a:r>
            <a:r>
              <a:rPr lang="en-US" sz="3200" dirty="0" err="1"/>
              <a:t>Å</a:t>
            </a:r>
            <a:r>
              <a:rPr lang="en-US" sz="3200" dirty="0" smtClean="0"/>
              <a:t> Water Sphere Improving Correlation</a:t>
            </a:r>
            <a:endParaRPr lang="en-US" sz="3200" dirty="0"/>
          </a:p>
        </p:txBody>
      </p:sp>
      <p:sp>
        <p:nvSpPr>
          <p:cNvPr id="4" name="TextBox 3"/>
          <p:cNvSpPr txBox="1"/>
          <p:nvPr/>
        </p:nvSpPr>
        <p:spPr>
          <a:xfrm>
            <a:off x="1839672" y="6324600"/>
            <a:ext cx="5464657" cy="461665"/>
          </a:xfrm>
          <a:prstGeom prst="rect">
            <a:avLst/>
          </a:prstGeom>
          <a:noFill/>
        </p:spPr>
        <p:txBody>
          <a:bodyPr wrap="none" rtlCol="0">
            <a:spAutoFit/>
          </a:bodyPr>
          <a:lstStyle/>
          <a:p>
            <a:r>
              <a:rPr lang="en-US" sz="2400" dirty="0" smtClean="0"/>
              <a:t>Experimental Absorption Energy (cm</a:t>
            </a:r>
            <a:r>
              <a:rPr lang="en-US" sz="2400" baseline="30000" dirty="0" smtClean="0"/>
              <a:t>-1</a:t>
            </a:r>
            <a:r>
              <a:rPr lang="en-US" sz="2400" dirty="0" smtClean="0"/>
              <a:t>)</a:t>
            </a:r>
            <a:endParaRPr lang="en-US" sz="2400" dirty="0"/>
          </a:p>
        </p:txBody>
      </p:sp>
      <p:sp>
        <p:nvSpPr>
          <p:cNvPr id="5" name="TextBox 4"/>
          <p:cNvSpPr txBox="1"/>
          <p:nvPr/>
        </p:nvSpPr>
        <p:spPr>
          <a:xfrm rot="16200000">
            <a:off x="-738575" y="3680252"/>
            <a:ext cx="2391550" cy="830997"/>
          </a:xfrm>
          <a:prstGeom prst="rect">
            <a:avLst/>
          </a:prstGeom>
          <a:noFill/>
        </p:spPr>
        <p:txBody>
          <a:bodyPr wrap="none" rtlCol="0" anchor="ctr">
            <a:spAutoFit/>
          </a:bodyPr>
          <a:lstStyle/>
          <a:p>
            <a:pPr algn="ctr"/>
            <a:r>
              <a:rPr lang="en-US" sz="2400" dirty="0" smtClean="0"/>
              <a:t>Calculated Field</a:t>
            </a:r>
          </a:p>
          <a:p>
            <a:pPr algn="ctr"/>
            <a:r>
              <a:rPr lang="en-US" sz="2400" dirty="0" smtClean="0"/>
              <a:t>(</a:t>
            </a:r>
            <a:r>
              <a:rPr lang="en-US" sz="2400" dirty="0" err="1" smtClean="0"/>
              <a:t>k</a:t>
            </a:r>
            <a:r>
              <a:rPr lang="en-US" sz="2400" baseline="-25000" dirty="0" err="1" smtClean="0"/>
              <a:t>b</a:t>
            </a:r>
            <a:r>
              <a:rPr lang="en-US" sz="2400" dirty="0" err="1" smtClean="0"/>
              <a:t>T</a:t>
            </a:r>
            <a:r>
              <a:rPr lang="en-US" sz="2400" dirty="0" smtClean="0"/>
              <a:t>/</a:t>
            </a:r>
            <a:r>
              <a:rPr lang="en-US" sz="2400" dirty="0" err="1" smtClean="0"/>
              <a:t>eÅ</a:t>
            </a:r>
            <a:r>
              <a:rPr lang="en-US" sz="2400" dirty="0" smtClean="0"/>
              <a:t>)</a:t>
            </a:r>
            <a:endParaRPr lang="en-US" sz="2400" dirty="0"/>
          </a:p>
        </p:txBody>
      </p:sp>
      <p:grpSp>
        <p:nvGrpSpPr>
          <p:cNvPr id="9" name="Group 8"/>
          <p:cNvGrpSpPr/>
          <p:nvPr/>
        </p:nvGrpSpPr>
        <p:grpSpPr>
          <a:xfrm>
            <a:off x="1833110" y="1889962"/>
            <a:ext cx="5477781" cy="461665"/>
            <a:chOff x="1993544" y="1889962"/>
            <a:chExt cx="5477781" cy="461665"/>
          </a:xfrm>
        </p:grpSpPr>
        <p:sp>
          <p:nvSpPr>
            <p:cNvPr id="6" name="TextBox 5"/>
            <p:cNvSpPr txBox="1"/>
            <p:nvPr/>
          </p:nvSpPr>
          <p:spPr>
            <a:xfrm>
              <a:off x="1993544" y="1889962"/>
              <a:ext cx="2083022" cy="461665"/>
            </a:xfrm>
            <a:prstGeom prst="rect">
              <a:avLst/>
            </a:prstGeom>
            <a:noFill/>
          </p:spPr>
          <p:txBody>
            <a:bodyPr wrap="none" rtlCol="0">
              <a:spAutoFit/>
            </a:bodyPr>
            <a:lstStyle/>
            <a:p>
              <a:r>
                <a:rPr lang="en-US" sz="2400" dirty="0" smtClean="0"/>
                <a:t>Numeric Field</a:t>
              </a:r>
              <a:endParaRPr lang="en-US" sz="2400" dirty="0"/>
            </a:p>
          </p:txBody>
        </p:sp>
        <p:sp>
          <p:nvSpPr>
            <p:cNvPr id="7" name="TextBox 6"/>
            <p:cNvSpPr txBox="1"/>
            <p:nvPr/>
          </p:nvSpPr>
          <p:spPr>
            <a:xfrm>
              <a:off x="5867400" y="1889962"/>
              <a:ext cx="1603925" cy="461665"/>
            </a:xfrm>
            <a:prstGeom prst="rect">
              <a:avLst/>
            </a:prstGeom>
            <a:noFill/>
          </p:spPr>
          <p:txBody>
            <a:bodyPr wrap="none" rtlCol="0">
              <a:spAutoFit/>
            </a:bodyPr>
            <a:lstStyle/>
            <a:p>
              <a:r>
                <a:rPr lang="en-US" sz="2400" dirty="0" smtClean="0"/>
                <a:t>RFM Field</a:t>
              </a:r>
              <a:endParaRPr lang="en-US" sz="2400" dirty="0"/>
            </a:p>
          </p:txBody>
        </p:sp>
      </p:grpSp>
    </p:spTree>
    <p:extLst>
      <p:ext uri="{BB962C8B-B14F-4D97-AF65-F5344CB8AC3E}">
        <p14:creationId xmlns:p14="http://schemas.microsoft.com/office/powerpoint/2010/main" val="25528260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90600"/>
          </a:xfrm>
        </p:spPr>
        <p:txBody>
          <a:bodyPr>
            <a:normAutofit fontScale="90000"/>
          </a:bodyPr>
          <a:lstStyle/>
          <a:p>
            <a:r>
              <a:rPr lang="en-US" dirty="0"/>
              <a:t>PB Including Selected TIP3P Water Molecules: </a:t>
            </a:r>
            <a:r>
              <a:rPr lang="en-US" dirty="0" smtClean="0"/>
              <a:t>Hydrogen-Bonding Water</a:t>
            </a:r>
            <a:endParaRPr lang="en-US" dirty="0"/>
          </a:p>
        </p:txBody>
      </p:sp>
      <p:pic>
        <p:nvPicPr>
          <p:cNvPr id="4" name="Picture 3"/>
          <p:cNvPicPr>
            <a:picLocks noChangeAspect="1"/>
          </p:cNvPicPr>
          <p:nvPr/>
        </p:nvPicPr>
        <p:blipFill rotWithShape="1">
          <a:blip r:embed="rId3"/>
          <a:srcRect t="63938" b="5847"/>
          <a:stretch/>
        </p:blipFill>
        <p:spPr>
          <a:xfrm>
            <a:off x="1828800" y="1819656"/>
            <a:ext cx="5143500" cy="2072105"/>
          </a:xfrm>
          <a:prstGeom prst="rect">
            <a:avLst/>
          </a:prstGeom>
        </p:spPr>
      </p:pic>
      <p:pic>
        <p:nvPicPr>
          <p:cNvPr id="9" name="Picture 8"/>
          <p:cNvPicPr>
            <a:picLocks noChangeAspect="1"/>
          </p:cNvPicPr>
          <p:nvPr/>
        </p:nvPicPr>
        <p:blipFill rotWithShape="1">
          <a:blip r:embed="rId4"/>
          <a:srcRect t="63938" b="5847"/>
          <a:stretch/>
        </p:blipFill>
        <p:spPr>
          <a:xfrm>
            <a:off x="1828800" y="4361688"/>
            <a:ext cx="5143500" cy="2072105"/>
          </a:xfrm>
          <a:prstGeom prst="rect">
            <a:avLst/>
          </a:prstGeom>
        </p:spPr>
      </p:pic>
      <p:grpSp>
        <p:nvGrpSpPr>
          <p:cNvPr id="7" name="Group 6"/>
          <p:cNvGrpSpPr/>
          <p:nvPr/>
        </p:nvGrpSpPr>
        <p:grpSpPr>
          <a:xfrm>
            <a:off x="1484567" y="1448774"/>
            <a:ext cx="5718021" cy="5396223"/>
            <a:chOff x="1484567" y="1448774"/>
            <a:chExt cx="5718021" cy="5396223"/>
          </a:xfrm>
        </p:grpSpPr>
        <p:sp>
          <p:nvSpPr>
            <p:cNvPr id="10" name="TextBox 9"/>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11" name="TextBox 10"/>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12" name="TextBox 11"/>
            <p:cNvSpPr txBox="1"/>
            <p:nvPr/>
          </p:nvSpPr>
          <p:spPr>
            <a:xfrm rot="16200000">
              <a:off x="887818" y="2530994"/>
              <a:ext cx="1839829" cy="646331"/>
            </a:xfrm>
            <a:prstGeom prst="rect">
              <a:avLst/>
            </a:prstGeom>
            <a:noFill/>
          </p:spPr>
          <p:txBody>
            <a:bodyPr wrap="none" rtlCol="0" anchor="ctr">
              <a:spAutoFit/>
            </a:bodyPr>
            <a:lstStyle/>
            <a:p>
              <a:pPr algn="ctr"/>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13" name="TextBox 12"/>
            <p:cNvSpPr txBox="1"/>
            <p:nvPr/>
          </p:nvSpPr>
          <p:spPr>
            <a:xfrm rot="16200000">
              <a:off x="733686" y="5161031"/>
              <a:ext cx="2148094" cy="646331"/>
            </a:xfrm>
            <a:prstGeom prst="rect">
              <a:avLst/>
            </a:prstGeom>
            <a:noFill/>
          </p:spPr>
          <p:txBody>
            <a:bodyPr wrap="none" rtlCol="0" anchor="ctr">
              <a:spAutoFit/>
            </a:bodyPr>
            <a:lstStyle/>
            <a:p>
              <a:pPr algn="ctr"/>
              <a:r>
                <a:rPr lang="en-US" dirty="0" smtClean="0"/>
                <a:t>Calculated Change</a:t>
              </a:r>
            </a:p>
            <a:p>
              <a:pPr algn="ctr"/>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14" name="Group 13"/>
            <p:cNvGrpSpPr/>
            <p:nvPr/>
          </p:nvGrpSpPr>
          <p:grpSpPr>
            <a:xfrm>
              <a:off x="2797761" y="1448774"/>
              <a:ext cx="3548478" cy="369332"/>
              <a:chOff x="2687053" y="1448774"/>
              <a:chExt cx="3548478" cy="369332"/>
            </a:xfrm>
          </p:grpSpPr>
          <p:sp>
            <p:nvSpPr>
              <p:cNvPr id="15" name="TextBox 14"/>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16" name="TextBox 15"/>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17" name="TextBox 16"/>
          <p:cNvSpPr txBox="1"/>
          <p:nvPr/>
        </p:nvSpPr>
        <p:spPr>
          <a:xfrm>
            <a:off x="6957655" y="1891387"/>
            <a:ext cx="2186345" cy="923330"/>
          </a:xfrm>
          <a:prstGeom prst="rect">
            <a:avLst/>
          </a:prstGeom>
          <a:noFill/>
        </p:spPr>
        <p:txBody>
          <a:bodyPr wrap="square" rtlCol="0">
            <a:spAutoFit/>
          </a:bodyPr>
          <a:lstStyle/>
          <a:p>
            <a:r>
              <a:rPr lang="en-US" dirty="0" smtClean="0">
                <a:solidFill>
                  <a:srgbClr val="FF0000"/>
                </a:solidFill>
              </a:rPr>
              <a:t>Implicit Solvent</a:t>
            </a:r>
          </a:p>
          <a:p>
            <a:r>
              <a:rPr lang="en-US" dirty="0" smtClean="0">
                <a:solidFill>
                  <a:srgbClr val="0000FF"/>
                </a:solidFill>
              </a:rPr>
              <a:t>Hydrogen-Bonding Water</a:t>
            </a:r>
            <a:endParaRPr lang="en-US" dirty="0">
              <a:solidFill>
                <a:srgbClr val="0000FF"/>
              </a:solidFill>
            </a:endParaRPr>
          </a:p>
        </p:txBody>
      </p:sp>
      <p:sp>
        <p:nvSpPr>
          <p:cNvPr id="5" name="Rectangle 4"/>
          <p:cNvSpPr/>
          <p:nvPr/>
        </p:nvSpPr>
        <p:spPr>
          <a:xfrm>
            <a:off x="6938241" y="3754705"/>
            <a:ext cx="1883070" cy="1229166"/>
          </a:xfrm>
          <a:prstGeom prst="rect">
            <a:avLst/>
          </a:prstGeom>
        </p:spPr>
        <p:txBody>
          <a:bodyPr wrap="square">
            <a:spAutoFit/>
          </a:bodyPr>
          <a:lstStyle/>
          <a:p>
            <a:pPr>
              <a:defRPr/>
            </a:pPr>
            <a:r>
              <a:rPr lang="en-US" dirty="0" smtClean="0"/>
              <a:t>Only 9.92</a:t>
            </a:r>
            <a:r>
              <a:rPr lang="en-US" dirty="0"/>
              <a:t>% of frames had a nitrile-water hydrogen bond</a:t>
            </a:r>
          </a:p>
        </p:txBody>
      </p:sp>
    </p:spTree>
    <p:extLst>
      <p:ext uri="{BB962C8B-B14F-4D97-AF65-F5344CB8AC3E}">
        <p14:creationId xmlns:p14="http://schemas.microsoft.com/office/powerpoint/2010/main" val="128516567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90600"/>
          </a:xfrm>
        </p:spPr>
        <p:txBody>
          <a:bodyPr>
            <a:normAutofit fontScale="90000"/>
          </a:bodyPr>
          <a:lstStyle/>
          <a:p>
            <a:r>
              <a:rPr lang="en-US" dirty="0"/>
              <a:t>PB Including Selected TIP3P Water Molecules: </a:t>
            </a:r>
            <a:r>
              <a:rPr lang="en-US" dirty="0" smtClean="0"/>
              <a:t>Nearest Water Molecule</a:t>
            </a:r>
            <a:endParaRPr lang="en-US" dirty="0"/>
          </a:p>
        </p:txBody>
      </p:sp>
      <p:pic>
        <p:nvPicPr>
          <p:cNvPr id="4" name="Picture 3"/>
          <p:cNvPicPr>
            <a:picLocks noChangeAspect="1"/>
          </p:cNvPicPr>
          <p:nvPr/>
        </p:nvPicPr>
        <p:blipFill rotWithShape="1">
          <a:blip r:embed="rId3"/>
          <a:srcRect l="8547" t="35672" b="34503"/>
          <a:stretch/>
        </p:blipFill>
        <p:spPr>
          <a:xfrm>
            <a:off x="2259262" y="1828800"/>
            <a:ext cx="4703893" cy="2045369"/>
          </a:xfrm>
          <a:prstGeom prst="rect">
            <a:avLst/>
          </a:prstGeom>
        </p:spPr>
      </p:pic>
      <p:pic>
        <p:nvPicPr>
          <p:cNvPr id="9" name="Picture 8"/>
          <p:cNvPicPr>
            <a:picLocks noChangeAspect="1"/>
          </p:cNvPicPr>
          <p:nvPr/>
        </p:nvPicPr>
        <p:blipFill rotWithShape="1">
          <a:blip r:embed="rId4"/>
          <a:srcRect l="9097" t="36379" r="-9097" b="35325"/>
          <a:stretch/>
        </p:blipFill>
        <p:spPr>
          <a:xfrm>
            <a:off x="2296694" y="4410150"/>
            <a:ext cx="5143500" cy="1940490"/>
          </a:xfrm>
          <a:prstGeom prst="rect">
            <a:avLst/>
          </a:prstGeom>
        </p:spPr>
      </p:pic>
      <p:grpSp>
        <p:nvGrpSpPr>
          <p:cNvPr id="7" name="Group 6"/>
          <p:cNvGrpSpPr/>
          <p:nvPr/>
        </p:nvGrpSpPr>
        <p:grpSpPr>
          <a:xfrm>
            <a:off x="1484567" y="1448774"/>
            <a:ext cx="5718021" cy="5396223"/>
            <a:chOff x="1484567" y="1448774"/>
            <a:chExt cx="5718021" cy="5396223"/>
          </a:xfrm>
        </p:grpSpPr>
        <p:sp>
          <p:nvSpPr>
            <p:cNvPr id="10" name="TextBox 9"/>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11" name="TextBox 10"/>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12" name="TextBox 11"/>
            <p:cNvSpPr txBox="1"/>
            <p:nvPr/>
          </p:nvSpPr>
          <p:spPr>
            <a:xfrm rot="16200000">
              <a:off x="887818" y="2530994"/>
              <a:ext cx="1839829" cy="646331"/>
            </a:xfrm>
            <a:prstGeom prst="rect">
              <a:avLst/>
            </a:prstGeom>
            <a:noFill/>
          </p:spPr>
          <p:txBody>
            <a:bodyPr wrap="none" rtlCol="0" anchor="ctr">
              <a:spAutoFit/>
            </a:bodyPr>
            <a:lstStyle/>
            <a:p>
              <a:pPr algn="ctr"/>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13" name="TextBox 12"/>
            <p:cNvSpPr txBox="1"/>
            <p:nvPr/>
          </p:nvSpPr>
          <p:spPr>
            <a:xfrm rot="16200000">
              <a:off x="733686" y="5161031"/>
              <a:ext cx="2148094" cy="646331"/>
            </a:xfrm>
            <a:prstGeom prst="rect">
              <a:avLst/>
            </a:prstGeom>
            <a:noFill/>
          </p:spPr>
          <p:txBody>
            <a:bodyPr wrap="none" rtlCol="0" anchor="ctr">
              <a:spAutoFit/>
            </a:bodyPr>
            <a:lstStyle/>
            <a:p>
              <a:pPr algn="ctr"/>
              <a:r>
                <a:rPr lang="en-US" dirty="0" smtClean="0"/>
                <a:t>Calculated Change</a:t>
              </a:r>
            </a:p>
            <a:p>
              <a:pPr algn="ctr"/>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14" name="Group 13"/>
            <p:cNvGrpSpPr/>
            <p:nvPr/>
          </p:nvGrpSpPr>
          <p:grpSpPr>
            <a:xfrm>
              <a:off x="2797761" y="1448774"/>
              <a:ext cx="3548478" cy="369332"/>
              <a:chOff x="2687053" y="1448774"/>
              <a:chExt cx="3548478" cy="369332"/>
            </a:xfrm>
          </p:grpSpPr>
          <p:sp>
            <p:nvSpPr>
              <p:cNvPr id="15" name="TextBox 14"/>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16" name="TextBox 15"/>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17" name="TextBox 16"/>
          <p:cNvSpPr txBox="1"/>
          <p:nvPr/>
        </p:nvSpPr>
        <p:spPr>
          <a:xfrm>
            <a:off x="6957655" y="1891387"/>
            <a:ext cx="1736924" cy="646331"/>
          </a:xfrm>
          <a:prstGeom prst="rect">
            <a:avLst/>
          </a:prstGeom>
          <a:noFill/>
        </p:spPr>
        <p:txBody>
          <a:bodyPr wrap="none" rtlCol="0">
            <a:spAutoFit/>
          </a:bodyPr>
          <a:lstStyle/>
          <a:p>
            <a:r>
              <a:rPr lang="en-US" dirty="0" smtClean="0">
                <a:solidFill>
                  <a:srgbClr val="FF0000"/>
                </a:solidFill>
              </a:rPr>
              <a:t>Implicit Solvent</a:t>
            </a:r>
            <a:endParaRPr lang="en-US" dirty="0">
              <a:solidFill>
                <a:srgbClr val="0000FF"/>
              </a:solidFill>
            </a:endParaRPr>
          </a:p>
          <a:p>
            <a:r>
              <a:rPr lang="en-US" dirty="0" smtClean="0">
                <a:solidFill>
                  <a:srgbClr val="0000FF"/>
                </a:solidFill>
              </a:rPr>
              <a:t>Nearest Water</a:t>
            </a:r>
            <a:endParaRPr lang="en-US" dirty="0" smtClean="0">
              <a:solidFill>
                <a:srgbClr val="FF0000"/>
              </a:solidFill>
            </a:endParaRPr>
          </a:p>
        </p:txBody>
      </p:sp>
    </p:spTree>
    <p:extLst>
      <p:ext uri="{BB962C8B-B14F-4D97-AF65-F5344CB8AC3E}">
        <p14:creationId xmlns:p14="http://schemas.microsoft.com/office/powerpoint/2010/main" val="128516567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PB: Including Selected TIP3P Water Molecules</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714499129"/>
              </p:ext>
            </p:extLst>
          </p:nvPr>
        </p:nvGraphicFramePr>
        <p:xfrm>
          <a:off x="244308" y="2344152"/>
          <a:ext cx="5981700" cy="1485900"/>
        </p:xfrm>
        <a:graphic>
          <a:graphicData uri="http://schemas.openxmlformats.org/presentationml/2006/ole">
            <mc:AlternateContent xmlns:mc="http://schemas.openxmlformats.org/markup-compatibility/2006">
              <mc:Choice xmlns:v="urn:schemas-microsoft-com:vml" Requires="v">
                <p:oleObj spid="_x0000_s23259" name="Document" r:id="rId3" imgW="5981700" imgH="1485900" progId="Word.Document.12">
                  <p:embed/>
                </p:oleObj>
              </mc:Choice>
              <mc:Fallback>
                <p:oleObj name="Document" r:id="rId3" imgW="5981700" imgH="1485900" progId="Word.Document.12">
                  <p:embed/>
                  <p:pic>
                    <p:nvPicPr>
                      <p:cNvPr id="0" name=""/>
                      <p:cNvPicPr/>
                      <p:nvPr/>
                    </p:nvPicPr>
                    <p:blipFill>
                      <a:blip r:embed="rId4"/>
                      <a:stretch>
                        <a:fillRect/>
                      </a:stretch>
                    </p:blipFill>
                    <p:spPr>
                      <a:xfrm>
                        <a:off x="244308" y="2344152"/>
                        <a:ext cx="5981700" cy="14859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360239047"/>
              </p:ext>
            </p:extLst>
          </p:nvPr>
        </p:nvGraphicFramePr>
        <p:xfrm>
          <a:off x="244308" y="4895850"/>
          <a:ext cx="5524500" cy="1638300"/>
        </p:xfrm>
        <a:graphic>
          <a:graphicData uri="http://schemas.openxmlformats.org/presentationml/2006/ole">
            <mc:AlternateContent xmlns:mc="http://schemas.openxmlformats.org/markup-compatibility/2006">
              <mc:Choice xmlns:v="urn:schemas-microsoft-com:vml" Requires="v">
                <p:oleObj spid="_x0000_s23260" name="Document" r:id="rId5" imgW="5524500" imgH="1638300" progId="Word.Document.12">
                  <p:embed/>
                </p:oleObj>
              </mc:Choice>
              <mc:Fallback>
                <p:oleObj name="Document" r:id="rId5" imgW="5524500" imgH="1638300" progId="Word.Document.12">
                  <p:embed/>
                  <p:pic>
                    <p:nvPicPr>
                      <p:cNvPr id="0" name=""/>
                      <p:cNvPicPr/>
                      <p:nvPr/>
                    </p:nvPicPr>
                    <p:blipFill>
                      <a:blip r:embed="rId6"/>
                      <a:stretch>
                        <a:fillRect/>
                      </a:stretch>
                    </p:blipFill>
                    <p:spPr>
                      <a:xfrm>
                        <a:off x="244308" y="4895850"/>
                        <a:ext cx="5524500" cy="1638300"/>
                      </a:xfrm>
                      <a:prstGeom prst="rect">
                        <a:avLst/>
                      </a:prstGeom>
                    </p:spPr>
                  </p:pic>
                </p:oleObj>
              </mc:Fallback>
            </mc:AlternateContent>
          </a:graphicData>
        </a:graphic>
      </p:graphicFrame>
      <p:sp>
        <p:nvSpPr>
          <p:cNvPr id="7" name="TextBox 6"/>
          <p:cNvSpPr txBox="1"/>
          <p:nvPr/>
        </p:nvSpPr>
        <p:spPr>
          <a:xfrm>
            <a:off x="244308" y="1927545"/>
            <a:ext cx="6141788" cy="369332"/>
          </a:xfrm>
          <a:prstGeom prst="rect">
            <a:avLst/>
          </a:prstGeom>
          <a:noFill/>
        </p:spPr>
        <p:txBody>
          <a:bodyPr wrap="none" rtlCol="0">
            <a:spAutoFit/>
          </a:bodyPr>
          <a:lstStyle/>
          <a:p>
            <a:r>
              <a:rPr lang="en-US" dirty="0" smtClean="0"/>
              <a:t>Percentage of Frames with a Nitrile-Water Hydrogen Bond</a:t>
            </a:r>
            <a:endParaRPr lang="en-US" dirty="0"/>
          </a:p>
        </p:txBody>
      </p:sp>
      <p:sp>
        <p:nvSpPr>
          <p:cNvPr id="8" name="TextBox 7"/>
          <p:cNvSpPr txBox="1"/>
          <p:nvPr/>
        </p:nvSpPr>
        <p:spPr>
          <a:xfrm>
            <a:off x="244308" y="4513150"/>
            <a:ext cx="6804392" cy="369332"/>
          </a:xfrm>
          <a:prstGeom prst="rect">
            <a:avLst/>
          </a:prstGeom>
          <a:noFill/>
        </p:spPr>
        <p:txBody>
          <a:bodyPr wrap="none" rtlCol="0">
            <a:spAutoFit/>
          </a:bodyPr>
          <a:lstStyle/>
          <a:p>
            <a:r>
              <a:rPr lang="en-US" dirty="0" smtClean="0"/>
              <a:t>Average Number of Frames Water Remained within 5 </a:t>
            </a:r>
            <a:r>
              <a:rPr lang="en-US" dirty="0" err="1" smtClean="0"/>
              <a:t>Å</a:t>
            </a:r>
            <a:r>
              <a:rPr lang="en-US" dirty="0" smtClean="0"/>
              <a:t> of Nitrile</a:t>
            </a:r>
            <a:endParaRPr lang="en-US" dirty="0"/>
          </a:p>
        </p:txBody>
      </p:sp>
    </p:spTree>
    <p:extLst>
      <p:ext uri="{BB962C8B-B14F-4D97-AF65-F5344CB8AC3E}">
        <p14:creationId xmlns:p14="http://schemas.microsoft.com/office/powerpoint/2010/main" val="6403944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Conclusion</a:t>
            </a:r>
            <a:endParaRPr lang="en-US" dirty="0"/>
          </a:p>
        </p:txBody>
      </p:sp>
      <p:sp>
        <p:nvSpPr>
          <p:cNvPr id="4" name="Content Placeholder 3"/>
          <p:cNvSpPr>
            <a:spLocks noGrp="1"/>
          </p:cNvSpPr>
          <p:nvPr>
            <p:ph idx="1"/>
          </p:nvPr>
        </p:nvSpPr>
        <p:spPr/>
        <p:txBody>
          <a:bodyPr>
            <a:normAutofit/>
          </a:bodyPr>
          <a:lstStyle/>
          <a:p>
            <a:pPr>
              <a:lnSpc>
                <a:spcPct val="110000"/>
              </a:lnSpc>
            </a:pPr>
            <a:r>
              <a:rPr lang="en-US" dirty="0" smtClean="0"/>
              <a:t>Generally, do not include an explicit water sphere for a PB calculation.  Although it </a:t>
            </a:r>
            <a:r>
              <a:rPr lang="en-US" i="1" dirty="0" smtClean="0"/>
              <a:t>can</a:t>
            </a:r>
            <a:r>
              <a:rPr lang="en-US" dirty="0" smtClean="0"/>
              <a:t> be beneficial, it must be justified after-the-fact and is subject to the quality of the water sampling.</a:t>
            </a:r>
          </a:p>
          <a:p>
            <a:pPr marL="0" indent="0">
              <a:lnSpc>
                <a:spcPct val="110000"/>
              </a:lnSpc>
              <a:buNone/>
            </a:pPr>
            <a:endParaRPr lang="en-US" dirty="0" smtClean="0"/>
          </a:p>
          <a:p>
            <a:pPr>
              <a:lnSpc>
                <a:spcPct val="110000"/>
              </a:lnSpc>
            </a:pPr>
            <a:r>
              <a:rPr lang="en-US" dirty="0" smtClean="0"/>
              <a:t>In a system with little hydrogen-bonding to water, do not include those water molecules.  Further study is required for generalizations about a system with more-significant hydrogen bonding.</a:t>
            </a:r>
          </a:p>
          <a:p>
            <a:pPr>
              <a:lnSpc>
                <a:spcPct val="110000"/>
              </a:lnSpc>
            </a:pPr>
            <a:endParaRPr lang="en-US" dirty="0"/>
          </a:p>
          <a:p>
            <a:pPr>
              <a:lnSpc>
                <a:spcPct val="110000"/>
              </a:lnSpc>
            </a:pPr>
            <a:r>
              <a:rPr lang="en-US" dirty="0"/>
              <a:t>Do not include the nearest water molecule.</a:t>
            </a:r>
          </a:p>
          <a:p>
            <a:pPr marL="0" indent="0">
              <a:lnSpc>
                <a:spcPct val="110000"/>
              </a:lnSpc>
              <a:buNone/>
            </a:pPr>
            <a:endParaRPr lang="en-US" dirty="0" smtClean="0"/>
          </a:p>
        </p:txBody>
      </p:sp>
    </p:spTree>
    <p:extLst>
      <p:ext uri="{BB962C8B-B14F-4D97-AF65-F5344CB8AC3E}">
        <p14:creationId xmlns:p14="http://schemas.microsoft.com/office/powerpoint/2010/main" val="209668396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Explicitly Modeling Electronic Polarizability: AMOEBA</a:t>
            </a:r>
            <a:endParaRPr lang="en-US" dirty="0"/>
          </a:p>
        </p:txBody>
      </p:sp>
      <p:pic>
        <p:nvPicPr>
          <p:cNvPr id="5" name="inddip_movi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1902" t="14151" r="19009" b="14323"/>
          <a:stretch/>
        </p:blipFill>
        <p:spPr>
          <a:xfrm>
            <a:off x="151187" y="2039237"/>
            <a:ext cx="4123156" cy="3743196"/>
          </a:xfrm>
          <a:prstGeom prst="rect">
            <a:avLst/>
          </a:prstGeom>
          <a:noFill/>
          <a:ln>
            <a:noFill/>
          </a:ln>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ackgroundRemoval t="754" b="100000" l="398" r="100000"/>
                    </a14:imgEffect>
                  </a14:imgLayer>
                </a14:imgProps>
              </a:ext>
            </a:extLst>
          </a:blip>
          <a:stretch>
            <a:fillRect/>
          </a:stretch>
        </p:blipFill>
        <p:spPr>
          <a:xfrm>
            <a:off x="4964624" y="1651931"/>
            <a:ext cx="4179376" cy="4412179"/>
          </a:xfrm>
          <a:prstGeom prst="rect">
            <a:avLst/>
          </a:prstGeom>
        </p:spPr>
      </p:pic>
    </p:spTree>
    <p:extLst>
      <p:ext uri="{BB962C8B-B14F-4D97-AF65-F5344CB8AC3E}">
        <p14:creationId xmlns:p14="http://schemas.microsoft.com/office/powerpoint/2010/main" val="16646066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repeatCount="indefinite" fill="hold" display="0">
                  <p:stCondLst>
                    <p:cond delay="indefinite"/>
                  </p:stCondLst>
                </p:cTn>
                <p:tgtEl>
                  <p:spTgt spid="5"/>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1209566" y="1814348"/>
            <a:ext cx="6724869" cy="5043652"/>
          </a:xfrm>
          <a:prstGeom prst="rect">
            <a:avLst/>
          </a:prstGeom>
        </p:spPr>
      </p:pic>
      <p:sp>
        <p:nvSpPr>
          <p:cNvPr id="5" name="Title 4"/>
          <p:cNvSpPr>
            <a:spLocks noGrp="1"/>
          </p:cNvSpPr>
          <p:nvPr>
            <p:ph type="title"/>
          </p:nvPr>
        </p:nvSpPr>
        <p:spPr>
          <a:xfrm>
            <a:off x="457200" y="533399"/>
            <a:ext cx="8229600" cy="1618917"/>
          </a:xfrm>
        </p:spPr>
        <p:txBody>
          <a:bodyPr>
            <a:normAutofit fontScale="90000"/>
          </a:bodyPr>
          <a:lstStyle/>
          <a:p>
            <a:r>
              <a:rPr lang="en-US" dirty="0" smtClean="0"/>
              <a:t>AMOEBA Fields From Amber03 Structural Ensembles Are Less Correlated to Experiment than PB Fields</a:t>
            </a:r>
            <a:endParaRPr lang="en-US" dirty="0"/>
          </a:p>
        </p:txBody>
      </p:sp>
    </p:spTree>
    <p:extLst>
      <p:ext uri="{BB962C8B-B14F-4D97-AF65-F5344CB8AC3E}">
        <p14:creationId xmlns:p14="http://schemas.microsoft.com/office/powerpoint/2010/main" val="384405358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endParaRPr lang="en-US" dirty="0" smtClean="0"/>
          </a:p>
          <a:p>
            <a:r>
              <a:rPr lang="en-US" dirty="0" smtClean="0"/>
              <a:t>When calculating fields using the AMOEBA force field, dynamics should also be performed using AMOEBA.  It is likely that the ensembles are not transferable; Amber03 includes </a:t>
            </a:r>
            <a:r>
              <a:rPr lang="en-US" dirty="0" err="1" smtClean="0"/>
              <a:t>orientational</a:t>
            </a:r>
            <a:r>
              <a:rPr lang="en-US" dirty="0" smtClean="0"/>
              <a:t> polarization (via MD), while AMOEBA incorporates both </a:t>
            </a:r>
            <a:r>
              <a:rPr lang="en-US" dirty="0" err="1" smtClean="0"/>
              <a:t>orientational</a:t>
            </a:r>
            <a:r>
              <a:rPr lang="en-US" dirty="0" smtClean="0"/>
              <a:t> (via MD) as well as electronic polarization; low energy orientations likely differ.</a:t>
            </a:r>
          </a:p>
        </p:txBody>
      </p:sp>
    </p:spTree>
    <p:extLst>
      <p:ext uri="{BB962C8B-B14F-4D97-AF65-F5344CB8AC3E}">
        <p14:creationId xmlns:p14="http://schemas.microsoft.com/office/powerpoint/2010/main" val="235296755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2755"/>
            <a:ext cx="8686800" cy="980207"/>
          </a:xfrm>
        </p:spPr>
        <p:txBody>
          <a:bodyPr>
            <a:noAutofit/>
          </a:bodyPr>
          <a:lstStyle/>
          <a:p>
            <a:r>
              <a:rPr lang="en-US" sz="6000" dirty="0" smtClean="0"/>
              <a:t>Outline</a:t>
            </a:r>
            <a:endParaRPr lang="en-US" sz="6000" dirty="0"/>
          </a:p>
        </p:txBody>
      </p:sp>
      <p:graphicFrame>
        <p:nvGraphicFramePr>
          <p:cNvPr id="5" name="Diagram 4"/>
          <p:cNvGraphicFramePr/>
          <p:nvPr>
            <p:extLst>
              <p:ext uri="{D42A27DB-BD31-4B8C-83A1-F6EECF244321}">
                <p14:modId xmlns:p14="http://schemas.microsoft.com/office/powerpoint/2010/main" val="1577740310"/>
              </p:ext>
            </p:extLst>
          </p:nvPr>
        </p:nvGraphicFramePr>
        <p:xfrm>
          <a:off x="1" y="1397000"/>
          <a:ext cx="9037292" cy="546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p:cNvSpPr/>
          <p:nvPr/>
        </p:nvSpPr>
        <p:spPr>
          <a:xfrm>
            <a:off x="593608" y="2167515"/>
            <a:ext cx="8449056" cy="552230"/>
          </a:xfrm>
          <a:prstGeom prst="rect">
            <a:avLst/>
          </a:prstGeom>
          <a:solidFill>
            <a:srgbClr val="FFFF00">
              <a:alpha val="30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655015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54126" y="1974219"/>
            <a:ext cx="8439580" cy="4768941"/>
            <a:chOff x="354126" y="1974219"/>
            <a:chExt cx="8439580" cy="4768941"/>
          </a:xfrm>
        </p:grpSpPr>
        <p:pic>
          <p:nvPicPr>
            <p:cNvPr id="19" name="Picture 18" descr="5AA-ES.tga"/>
            <p:cNvPicPr>
              <a:picLocks noChangeAspect="1"/>
            </p:cNvPicPr>
            <p:nvPr/>
          </p:nvPicPr>
          <p:blipFill rotWithShape="1">
            <a:blip r:embed="rId3" cstate="print">
              <a:extLst>
                <a:ext uri="{28A0092B-C50C-407E-A947-70E740481C1C}">
                  <a14:useLocalDpi xmlns:a14="http://schemas.microsoft.com/office/drawing/2010/main"/>
                </a:ext>
              </a:extLst>
            </a:blip>
            <a:srcRect l="18377" r="7330"/>
            <a:stretch/>
          </p:blipFill>
          <p:spPr>
            <a:xfrm rot="16200000">
              <a:off x="5604713" y="952725"/>
              <a:ext cx="2167500" cy="4210487"/>
            </a:xfrm>
            <a:prstGeom prst="rect">
              <a:avLst/>
            </a:prstGeom>
          </p:spPr>
        </p:pic>
        <p:pic>
          <p:nvPicPr>
            <p:cNvPr id="34" name="Picture 33"/>
            <p:cNvPicPr>
              <a:picLocks noChangeAspect="1"/>
            </p:cNvPicPr>
            <p:nvPr/>
          </p:nvPicPr>
          <p:blipFill rotWithShape="1">
            <a:blip r:embed="rId4"/>
            <a:srcRect t="315" b="66"/>
            <a:stretch/>
          </p:blipFill>
          <p:spPr>
            <a:xfrm>
              <a:off x="354126" y="1988023"/>
              <a:ext cx="4229090" cy="2153696"/>
            </a:xfrm>
            <a:prstGeom prst="rect">
              <a:avLst/>
            </a:prstGeom>
          </p:spPr>
        </p:pic>
        <p:pic>
          <p:nvPicPr>
            <p:cNvPr id="30" name="Picture 29" descr="frame6.pdf"/>
            <p:cNvPicPr>
              <a:picLocks noChangeAspect="1"/>
            </p:cNvPicPr>
            <p:nvPr/>
          </p:nvPicPr>
          <p:blipFill rotWithShape="1">
            <a:blip r:embed="rId5" cstate="print">
              <a:extLst>
                <a:ext uri="{28A0092B-C50C-407E-A947-70E740481C1C}">
                  <a14:useLocalDpi xmlns:a14="http://schemas.microsoft.com/office/drawing/2010/main"/>
                </a:ext>
              </a:extLst>
            </a:blip>
            <a:srcRect l="25693" t="32476" r="31760" b="29553"/>
            <a:stretch/>
          </p:blipFill>
          <p:spPr>
            <a:xfrm>
              <a:off x="3452856" y="5252941"/>
              <a:ext cx="2226397" cy="1490219"/>
            </a:xfrm>
            <a:prstGeom prst="rect">
              <a:avLst/>
            </a:prstGeom>
          </p:spPr>
        </p:pic>
      </p:grpSp>
      <p:sp>
        <p:nvSpPr>
          <p:cNvPr id="2" name="Title 1"/>
          <p:cNvSpPr>
            <a:spLocks noGrp="1"/>
          </p:cNvSpPr>
          <p:nvPr>
            <p:ph type="title"/>
          </p:nvPr>
        </p:nvSpPr>
        <p:spPr/>
        <p:txBody>
          <a:bodyPr/>
          <a:lstStyle/>
          <a:p>
            <a:r>
              <a:rPr lang="en-US" dirty="0" smtClean="0"/>
              <a:t>Conclusions: Electrostatics Models</a:t>
            </a:r>
            <a:endParaRPr lang="en-US" dirty="0"/>
          </a:p>
        </p:txBody>
      </p:sp>
      <p:grpSp>
        <p:nvGrpSpPr>
          <p:cNvPr id="6" name="Group 5"/>
          <p:cNvGrpSpPr/>
          <p:nvPr/>
        </p:nvGrpSpPr>
        <p:grpSpPr>
          <a:xfrm>
            <a:off x="354126" y="2083475"/>
            <a:ext cx="8445584" cy="4092796"/>
            <a:chOff x="354126" y="2083475"/>
            <a:chExt cx="8445584" cy="4092796"/>
          </a:xfrm>
        </p:grpSpPr>
        <p:sp>
          <p:nvSpPr>
            <p:cNvPr id="3" name="TextBox 2"/>
            <p:cNvSpPr txBox="1"/>
            <p:nvPr/>
          </p:nvSpPr>
          <p:spPr>
            <a:xfrm>
              <a:off x="4583219" y="2083475"/>
              <a:ext cx="4216491" cy="1477328"/>
            </a:xfrm>
            <a:prstGeom prst="rect">
              <a:avLst/>
            </a:prstGeom>
            <a:noFill/>
          </p:spPr>
          <p:txBody>
            <a:bodyPr wrap="square" rtlCol="0">
              <a:spAutoFit/>
            </a:bodyPr>
            <a:lstStyle/>
            <a:p>
              <a:pPr marL="285750" indent="-285750">
                <a:buFont typeface="Arial"/>
                <a:buChar char="•"/>
              </a:pPr>
              <a:r>
                <a:rPr lang="en-US" dirty="0" smtClean="0"/>
                <a:t>Do not explicitly include a solvent sphere or nearest water.  </a:t>
              </a:r>
            </a:p>
            <a:p>
              <a:pPr marL="285750" indent="-285750">
                <a:buFont typeface="Arial"/>
                <a:buChar char="•"/>
              </a:pPr>
              <a:r>
                <a:rPr lang="en-US" dirty="0" smtClean="0"/>
                <a:t>When hydrogen-bonding is rare, do not include hydrogen bonding water molecules.</a:t>
              </a:r>
              <a:endParaRPr lang="en-US" dirty="0"/>
            </a:p>
          </p:txBody>
        </p:sp>
        <p:sp>
          <p:nvSpPr>
            <p:cNvPr id="4" name="TextBox 3"/>
            <p:cNvSpPr txBox="1"/>
            <p:nvPr/>
          </p:nvSpPr>
          <p:spPr>
            <a:xfrm>
              <a:off x="2590800" y="5252941"/>
              <a:ext cx="4038600" cy="923330"/>
            </a:xfrm>
            <a:prstGeom prst="rect">
              <a:avLst/>
            </a:prstGeom>
            <a:noFill/>
          </p:spPr>
          <p:txBody>
            <a:bodyPr wrap="square" rtlCol="0">
              <a:spAutoFit/>
            </a:bodyPr>
            <a:lstStyle/>
            <a:p>
              <a:pPr marL="285750" indent="-285750">
                <a:buFont typeface="Arial"/>
                <a:buChar char="•"/>
              </a:pPr>
              <a:r>
                <a:rPr lang="en-US" dirty="0" smtClean="0"/>
                <a:t>Ensembles are not transferable</a:t>
              </a:r>
            </a:p>
            <a:p>
              <a:pPr marL="285750" indent="-285750">
                <a:buFont typeface="Arial"/>
                <a:buChar char="•"/>
              </a:pPr>
              <a:r>
                <a:rPr lang="en-US" dirty="0" smtClean="0"/>
                <a:t>Sampling using the force field defining the electrostatic model</a:t>
              </a:r>
              <a:endParaRPr lang="en-US" dirty="0"/>
            </a:p>
          </p:txBody>
        </p:sp>
        <p:sp>
          <p:nvSpPr>
            <p:cNvPr id="5" name="TextBox 4"/>
            <p:cNvSpPr txBox="1"/>
            <p:nvPr/>
          </p:nvSpPr>
          <p:spPr>
            <a:xfrm>
              <a:off x="354126" y="2083475"/>
              <a:ext cx="4229090" cy="2031325"/>
            </a:xfrm>
            <a:prstGeom prst="rect">
              <a:avLst/>
            </a:prstGeom>
            <a:noFill/>
          </p:spPr>
          <p:txBody>
            <a:bodyPr wrap="square" rtlCol="0">
              <a:spAutoFit/>
            </a:bodyPr>
            <a:lstStyle/>
            <a:p>
              <a:pPr marL="285750" indent="-285750">
                <a:buFont typeface="Arial"/>
                <a:buChar char="•"/>
              </a:pPr>
              <a:r>
                <a:rPr lang="en-US" dirty="0" smtClean="0"/>
                <a:t>Center the grid on the region of interest and use the highest grid point density feasible</a:t>
              </a:r>
            </a:p>
            <a:p>
              <a:pPr marL="285750" indent="-285750">
                <a:buFont typeface="Arial"/>
                <a:buChar char="•"/>
              </a:pPr>
              <a:r>
                <a:rPr lang="en-US" dirty="0" smtClean="0"/>
                <a:t>Use the numeric solutions to the PB equation for comparing differences in fields and the RFM for comparing actual field values</a:t>
              </a:r>
              <a:endParaRPr lang="en-US" dirty="0"/>
            </a:p>
          </p:txBody>
        </p:sp>
      </p:grpSp>
      <p:graphicFrame>
        <p:nvGraphicFramePr>
          <p:cNvPr id="14" name="Table 13"/>
          <p:cNvGraphicFramePr>
            <a:graphicFrameLocks noGrp="1"/>
          </p:cNvGraphicFramePr>
          <p:nvPr>
            <p:extLst>
              <p:ext uri="{D42A27DB-BD31-4B8C-83A1-F6EECF244321}">
                <p14:modId xmlns:p14="http://schemas.microsoft.com/office/powerpoint/2010/main" val="4234347066"/>
              </p:ext>
            </p:extLst>
          </p:nvPr>
        </p:nvGraphicFramePr>
        <p:xfrm>
          <a:off x="354126" y="1524000"/>
          <a:ext cx="8445584" cy="5232966"/>
        </p:xfrm>
        <a:graphic>
          <a:graphicData uri="http://schemas.openxmlformats.org/drawingml/2006/table">
            <a:tbl>
              <a:tblPr>
                <a:tableStyleId>{5C22544A-7EE6-4342-B048-85BDC9FD1C3A}</a:tableStyleId>
              </a:tblPr>
              <a:tblGrid>
                <a:gridCol w="2111396"/>
                <a:gridCol w="2111396"/>
                <a:gridCol w="2111396"/>
                <a:gridCol w="2111396"/>
              </a:tblGrid>
              <a:tr h="2616483">
                <a:tc gridSpan="2">
                  <a:txBody>
                    <a:bodyPr/>
                    <a:lstStyle/>
                    <a:p>
                      <a:pPr algn="ctr"/>
                      <a:r>
                        <a:rPr lang="en-US" sz="2000" dirty="0" smtClean="0"/>
                        <a:t>Poisson-Boltzmann </a:t>
                      </a:r>
                      <a:r>
                        <a:rPr lang="en-US" sz="2000" dirty="0" smtClean="0"/>
                        <a:t>Implicit Solvent</a:t>
                      </a: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a:p>
                  </a:txBody>
                  <a:tcPr/>
                </a:tc>
                <a:tc gridSpan="2">
                  <a:txBody>
                    <a:bodyPr/>
                    <a:lstStyle/>
                    <a:p>
                      <a:pPr algn="ctr"/>
                      <a:r>
                        <a:rPr lang="en-US" sz="2000" dirty="0" smtClean="0"/>
                        <a:t>PB w/ Selected Explicit Water</a:t>
                      </a: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a:p>
                  </a:txBody>
                  <a:tcPr/>
                </a:tc>
              </a:tr>
              <a:tr h="2616483">
                <a:tc>
                  <a:txBody>
                    <a:bodyPr/>
                    <a:lstStyle/>
                    <a:p>
                      <a:pPr algn="ctr"/>
                      <a:endParaRPr lang="en-US" sz="2000" dirty="0"/>
                    </a:p>
                  </a:txBody>
                  <a:tcPr marL="128061" marR="128061" marT="64030" marB="640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2000" dirty="0" smtClean="0"/>
                        <a:t>Atomic Multipole Optimized Energetics</a:t>
                      </a:r>
                      <a:r>
                        <a:rPr lang="en-US" sz="2000" baseline="0" dirty="0" smtClean="0"/>
                        <a:t> for </a:t>
                      </a:r>
                      <a:r>
                        <a:rPr lang="en-US" sz="2000" baseline="0" dirty="0" err="1" smtClean="0"/>
                        <a:t>Biomolecular</a:t>
                      </a:r>
                      <a:r>
                        <a:rPr lang="en-US" sz="2000" baseline="0" dirty="0" smtClean="0"/>
                        <a:t> Applications (AMOEBA)</a:t>
                      </a:r>
                    </a:p>
                    <a:p>
                      <a:pPr algn="ct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22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849810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0253" y="824262"/>
            <a:ext cx="5280526" cy="5087181"/>
          </a:xfrm>
          <a:prstGeom prst="rect">
            <a:avLst/>
          </a:prstGeom>
        </p:spPr>
      </p:pic>
      <p:sp>
        <p:nvSpPr>
          <p:cNvPr id="7" name="Title 1"/>
          <p:cNvSpPr txBox="1">
            <a:spLocks/>
          </p:cNvSpPr>
          <p:nvPr/>
        </p:nvSpPr>
        <p:spPr>
          <a:xfrm>
            <a:off x="457200" y="0"/>
            <a:ext cx="8229600" cy="1143000"/>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dirty="0" smtClean="0"/>
              <a:t>Acknowledgements</a:t>
            </a:r>
            <a:endParaRPr lang="en-US" dirty="0"/>
          </a:p>
        </p:txBody>
      </p:sp>
      <p:sp>
        <p:nvSpPr>
          <p:cNvPr id="8" name="Content Placeholder 2"/>
          <p:cNvSpPr txBox="1">
            <a:spLocks/>
          </p:cNvSpPr>
          <p:nvPr/>
        </p:nvSpPr>
        <p:spPr>
          <a:xfrm>
            <a:off x="6055895" y="695158"/>
            <a:ext cx="2981157" cy="6162841"/>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a:buFont typeface="Arial" pitchFamily="34" charset="0"/>
              <a:buNone/>
            </a:pPr>
            <a:r>
              <a:rPr lang="en-US" sz="1400" b="1" dirty="0" smtClean="0">
                <a:solidFill>
                  <a:srgbClr val="800000"/>
                </a:solidFill>
                <a:cs typeface="Arial"/>
              </a:rPr>
              <a:t>Advisor</a:t>
            </a:r>
            <a:endParaRPr lang="en-US" sz="1400" dirty="0" smtClean="0">
              <a:solidFill>
                <a:srgbClr val="800000"/>
              </a:solidFill>
              <a:cs typeface="Arial"/>
            </a:endParaRPr>
          </a:p>
          <a:p>
            <a:pPr>
              <a:buFont typeface="Arial" pitchFamily="34" charset="0"/>
              <a:buNone/>
            </a:pPr>
            <a:r>
              <a:rPr lang="en-US" sz="1400" dirty="0" smtClean="0">
                <a:solidFill>
                  <a:srgbClr val="800000"/>
                </a:solidFill>
                <a:cs typeface="Arial"/>
              </a:rPr>
              <a:t>Lauren J. Webb, Ph.D</a:t>
            </a:r>
            <a:r>
              <a:rPr lang="en-US" sz="1400" dirty="0">
                <a:solidFill>
                  <a:srgbClr val="800000"/>
                </a:solidFill>
                <a:cs typeface="Arial"/>
              </a:rPr>
              <a:t>.</a:t>
            </a:r>
            <a:endParaRPr lang="en-US" sz="1400" dirty="0" smtClean="0">
              <a:solidFill>
                <a:srgbClr val="800000"/>
              </a:solidFill>
              <a:cs typeface="Arial"/>
            </a:endParaRPr>
          </a:p>
          <a:p>
            <a:pPr>
              <a:buFont typeface="Arial" pitchFamily="34" charset="0"/>
              <a:buNone/>
            </a:pPr>
            <a:endParaRPr lang="en-US" sz="1400" b="1" dirty="0" smtClean="0">
              <a:solidFill>
                <a:srgbClr val="800000"/>
              </a:solidFill>
              <a:cs typeface="Arial"/>
            </a:endParaRPr>
          </a:p>
          <a:p>
            <a:pPr>
              <a:buFont typeface="Arial" pitchFamily="34" charset="0"/>
              <a:buNone/>
            </a:pPr>
            <a:r>
              <a:rPr lang="en-US" sz="1400" b="1" dirty="0" smtClean="0">
                <a:solidFill>
                  <a:srgbClr val="800000"/>
                </a:solidFill>
                <a:cs typeface="Arial"/>
              </a:rPr>
              <a:t>Graduate Students</a:t>
            </a:r>
            <a:endParaRPr lang="en-US" sz="1400" dirty="0" smtClean="0">
              <a:solidFill>
                <a:srgbClr val="800000"/>
              </a:solidFill>
              <a:cs typeface="Arial"/>
            </a:endParaRPr>
          </a:p>
          <a:p>
            <a:pPr>
              <a:buFont typeface="Arial" pitchFamily="34" charset="0"/>
              <a:buNone/>
            </a:pPr>
            <a:r>
              <a:rPr lang="en-US" sz="1400" dirty="0" err="1" smtClean="0">
                <a:solidFill>
                  <a:srgbClr val="800000"/>
                </a:solidFill>
                <a:cs typeface="Arial"/>
              </a:rPr>
              <a:t>Cari</a:t>
            </a:r>
            <a:r>
              <a:rPr lang="en-US" sz="1400" dirty="0" smtClean="0">
                <a:solidFill>
                  <a:srgbClr val="800000"/>
                </a:solidFill>
                <a:cs typeface="Arial"/>
              </a:rPr>
              <a:t> Anderson</a:t>
            </a:r>
          </a:p>
          <a:p>
            <a:pPr>
              <a:buFont typeface="Arial" pitchFamily="34" charset="0"/>
              <a:buNone/>
            </a:pPr>
            <a:r>
              <a:rPr lang="en-US" sz="1400" dirty="0" smtClean="0">
                <a:solidFill>
                  <a:srgbClr val="800000"/>
                </a:solidFill>
                <a:cs typeface="Arial"/>
              </a:rPr>
              <a:t>Jason </a:t>
            </a:r>
            <a:r>
              <a:rPr lang="en-US" sz="1400" dirty="0" err="1" smtClean="0">
                <a:solidFill>
                  <a:srgbClr val="800000"/>
                </a:solidFill>
                <a:cs typeface="Arial"/>
              </a:rPr>
              <a:t>Dugger</a:t>
            </a:r>
            <a:endParaRPr lang="en-US" sz="1400" dirty="0" smtClean="0">
              <a:solidFill>
                <a:srgbClr val="800000"/>
              </a:solidFill>
              <a:cs typeface="Arial"/>
            </a:endParaRPr>
          </a:p>
          <a:p>
            <a:pPr>
              <a:buFont typeface="Arial" pitchFamily="34" charset="0"/>
              <a:buNone/>
            </a:pPr>
            <a:r>
              <a:rPr lang="en-US" sz="1400" dirty="0" smtClean="0">
                <a:solidFill>
                  <a:srgbClr val="800000"/>
                </a:solidFill>
                <a:cs typeface="Arial"/>
              </a:rPr>
              <a:t>Whitney </a:t>
            </a:r>
            <a:r>
              <a:rPr lang="en-US" sz="1400" dirty="0" err="1" smtClean="0">
                <a:solidFill>
                  <a:srgbClr val="800000"/>
                </a:solidFill>
                <a:cs typeface="Arial"/>
              </a:rPr>
              <a:t>Fies</a:t>
            </a:r>
            <a:endParaRPr lang="en-US" sz="1400" dirty="0" smtClean="0">
              <a:solidFill>
                <a:srgbClr val="800000"/>
              </a:solidFill>
              <a:cs typeface="Arial"/>
            </a:endParaRPr>
          </a:p>
          <a:p>
            <a:pPr>
              <a:buFont typeface="Arial" pitchFamily="34" charset="0"/>
              <a:buNone/>
            </a:pPr>
            <a:r>
              <a:rPr lang="en-US" sz="1400" dirty="0" smtClean="0">
                <a:solidFill>
                  <a:srgbClr val="800000"/>
                </a:solidFill>
                <a:cs typeface="Arial"/>
              </a:rPr>
              <a:t>Jeremy First</a:t>
            </a:r>
          </a:p>
          <a:p>
            <a:pPr>
              <a:buFont typeface="Arial" pitchFamily="34" charset="0"/>
              <a:buNone/>
            </a:pPr>
            <a:r>
              <a:rPr lang="en-US" sz="1400" dirty="0" smtClean="0">
                <a:solidFill>
                  <a:srgbClr val="800000"/>
                </a:solidFill>
                <a:cs typeface="Arial"/>
              </a:rPr>
              <a:t>Seth Norman</a:t>
            </a:r>
          </a:p>
          <a:p>
            <a:pPr>
              <a:buFont typeface="Arial" pitchFamily="34" charset="0"/>
              <a:buNone/>
            </a:pPr>
            <a:r>
              <a:rPr lang="en-US" sz="1400" dirty="0" smtClean="0">
                <a:solidFill>
                  <a:srgbClr val="800000"/>
                </a:solidFill>
                <a:cs typeface="Arial"/>
              </a:rPr>
              <a:t>Elisa </a:t>
            </a:r>
            <a:r>
              <a:rPr lang="en-US" sz="1400" dirty="0" err="1" smtClean="0">
                <a:solidFill>
                  <a:srgbClr val="800000"/>
                </a:solidFill>
                <a:cs typeface="Arial"/>
              </a:rPr>
              <a:t>Novelli</a:t>
            </a:r>
            <a:endParaRPr lang="en-US" sz="1400" dirty="0" smtClean="0">
              <a:solidFill>
                <a:srgbClr val="800000"/>
              </a:solidFill>
              <a:cs typeface="Arial"/>
            </a:endParaRPr>
          </a:p>
          <a:p>
            <a:pPr>
              <a:buFont typeface="Arial" pitchFamily="34" charset="0"/>
              <a:buNone/>
            </a:pPr>
            <a:r>
              <a:rPr lang="en-US" sz="1400" dirty="0" err="1" smtClean="0">
                <a:solidFill>
                  <a:srgbClr val="800000"/>
                </a:solidFill>
                <a:cs typeface="Arial"/>
              </a:rPr>
              <a:t>Rebika</a:t>
            </a:r>
            <a:r>
              <a:rPr lang="en-US" sz="1400" dirty="0" smtClean="0">
                <a:solidFill>
                  <a:srgbClr val="800000"/>
                </a:solidFill>
                <a:cs typeface="Arial"/>
              </a:rPr>
              <a:t> </a:t>
            </a:r>
            <a:r>
              <a:rPr lang="en-US" sz="1400" dirty="0" err="1" smtClean="0">
                <a:solidFill>
                  <a:srgbClr val="800000"/>
                </a:solidFill>
                <a:cs typeface="Arial"/>
              </a:rPr>
              <a:t>Shrestha</a:t>
            </a:r>
            <a:endParaRPr lang="en-US" sz="1400" dirty="0" smtClean="0">
              <a:solidFill>
                <a:srgbClr val="800000"/>
              </a:solidFill>
              <a:cs typeface="Arial"/>
            </a:endParaRPr>
          </a:p>
          <a:p>
            <a:pPr>
              <a:buFont typeface="Arial" pitchFamily="34" charset="0"/>
              <a:buNone/>
            </a:pPr>
            <a:r>
              <a:rPr lang="en-US" sz="1400" dirty="0" smtClean="0">
                <a:solidFill>
                  <a:srgbClr val="800000"/>
                </a:solidFill>
                <a:cs typeface="Arial"/>
              </a:rPr>
              <a:t>Josh Slocum</a:t>
            </a:r>
          </a:p>
          <a:p>
            <a:pPr>
              <a:buFont typeface="Arial" pitchFamily="34" charset="0"/>
              <a:buNone/>
            </a:pPr>
            <a:endParaRPr lang="en-US" sz="1400" dirty="0" smtClean="0">
              <a:solidFill>
                <a:srgbClr val="800000"/>
              </a:solidFill>
              <a:cs typeface="Arial"/>
            </a:endParaRPr>
          </a:p>
          <a:p>
            <a:pPr>
              <a:buFont typeface="Arial" pitchFamily="34" charset="0"/>
              <a:buNone/>
            </a:pPr>
            <a:r>
              <a:rPr lang="en-US" sz="1400" b="1" dirty="0" smtClean="0">
                <a:solidFill>
                  <a:srgbClr val="800000"/>
                </a:solidFill>
                <a:cs typeface="Arial"/>
              </a:rPr>
              <a:t>Previous Graduate Students and Post Docs</a:t>
            </a:r>
          </a:p>
          <a:p>
            <a:pPr>
              <a:buFont typeface="Arial" pitchFamily="34" charset="0"/>
              <a:buNone/>
            </a:pPr>
            <a:r>
              <a:rPr lang="en-US" sz="1400" dirty="0" smtClean="0">
                <a:solidFill>
                  <a:srgbClr val="800000"/>
                </a:solidFill>
                <a:cs typeface="Arial"/>
              </a:rPr>
              <a:t>Daniel Ensign, Ph.D</a:t>
            </a:r>
            <a:r>
              <a:rPr lang="en-US" sz="1400" dirty="0">
                <a:solidFill>
                  <a:srgbClr val="800000"/>
                </a:solidFill>
                <a:cs typeface="Arial"/>
              </a:rPr>
              <a:t>.</a:t>
            </a:r>
            <a:endParaRPr lang="en-US" sz="1400" dirty="0" smtClean="0">
              <a:solidFill>
                <a:srgbClr val="800000"/>
              </a:solidFill>
              <a:cs typeface="Arial"/>
            </a:endParaRPr>
          </a:p>
          <a:p>
            <a:pPr>
              <a:buNone/>
            </a:pPr>
            <a:r>
              <a:rPr lang="en-US" sz="1400" dirty="0">
                <a:solidFill>
                  <a:srgbClr val="800000"/>
                </a:solidFill>
                <a:cs typeface="Arial"/>
              </a:rPr>
              <a:t>Christina </a:t>
            </a:r>
            <a:r>
              <a:rPr lang="en-US" sz="1400" dirty="0" err="1">
                <a:solidFill>
                  <a:srgbClr val="800000"/>
                </a:solidFill>
                <a:cs typeface="Arial"/>
              </a:rPr>
              <a:t>Ragain</a:t>
            </a:r>
            <a:r>
              <a:rPr lang="en-US" sz="1400" dirty="0">
                <a:solidFill>
                  <a:srgbClr val="800000"/>
                </a:solidFill>
                <a:cs typeface="Arial"/>
              </a:rPr>
              <a:t>, Ph.D</a:t>
            </a:r>
            <a:r>
              <a:rPr lang="en-US" sz="1400" dirty="0" smtClean="0">
                <a:solidFill>
                  <a:srgbClr val="800000"/>
                </a:solidFill>
                <a:cs typeface="Arial"/>
              </a:rPr>
              <a:t>.</a:t>
            </a:r>
          </a:p>
          <a:p>
            <a:pPr>
              <a:buFont typeface="Arial" pitchFamily="34" charset="0"/>
              <a:buNone/>
            </a:pPr>
            <a:r>
              <a:rPr lang="en-US" sz="1400" dirty="0" smtClean="0">
                <a:solidFill>
                  <a:srgbClr val="800000"/>
                </a:solidFill>
                <a:cs typeface="Arial"/>
              </a:rPr>
              <a:t>Amy Stafford</a:t>
            </a:r>
          </a:p>
          <a:p>
            <a:pPr>
              <a:buFont typeface="Arial" pitchFamily="34" charset="0"/>
              <a:buNone/>
            </a:pPr>
            <a:r>
              <a:rPr lang="en-US" sz="1400" dirty="0" smtClean="0">
                <a:solidFill>
                  <a:srgbClr val="800000"/>
                </a:solidFill>
                <a:cs typeface="Arial"/>
              </a:rPr>
              <a:t>David Walker, Ph.D.</a:t>
            </a:r>
          </a:p>
          <a:p>
            <a:pPr>
              <a:buFont typeface="Arial" pitchFamily="34" charset="0"/>
              <a:buNone/>
            </a:pPr>
            <a:endParaRPr lang="en-US" sz="1400" dirty="0" smtClean="0">
              <a:solidFill>
                <a:srgbClr val="800000"/>
              </a:solidFill>
              <a:cs typeface="Arial"/>
            </a:endParaRPr>
          </a:p>
          <a:p>
            <a:pPr>
              <a:buFont typeface="Arial" pitchFamily="34" charset="0"/>
              <a:buNone/>
            </a:pPr>
            <a:r>
              <a:rPr lang="en-US" sz="1400" b="1" dirty="0" smtClean="0">
                <a:solidFill>
                  <a:srgbClr val="800000"/>
                </a:solidFill>
                <a:cs typeface="Arial"/>
              </a:rPr>
              <a:t>Undergraduates</a:t>
            </a:r>
          </a:p>
          <a:p>
            <a:pPr>
              <a:buFont typeface="Arial" pitchFamily="34" charset="0"/>
              <a:buNone/>
            </a:pPr>
            <a:r>
              <a:rPr lang="en-US" sz="1400" dirty="0" smtClean="0">
                <a:solidFill>
                  <a:srgbClr val="800000"/>
                </a:solidFill>
                <a:cs typeface="Arial"/>
              </a:rPr>
              <a:t>Kelsey </a:t>
            </a:r>
            <a:r>
              <a:rPr lang="en-US" sz="1400" dirty="0" err="1" smtClean="0">
                <a:solidFill>
                  <a:srgbClr val="800000"/>
                </a:solidFill>
                <a:cs typeface="Arial"/>
              </a:rPr>
              <a:t>Eklund</a:t>
            </a:r>
            <a:endParaRPr lang="en-US" sz="1400" dirty="0" smtClean="0">
              <a:solidFill>
                <a:srgbClr val="800000"/>
              </a:solidFill>
              <a:cs typeface="Arial"/>
            </a:endParaRPr>
          </a:p>
          <a:p>
            <a:pPr>
              <a:buFont typeface="Arial" pitchFamily="34" charset="0"/>
              <a:buNone/>
            </a:pPr>
            <a:r>
              <a:rPr lang="en-US" sz="1400" dirty="0" smtClean="0">
                <a:solidFill>
                  <a:srgbClr val="800000"/>
                </a:solidFill>
                <a:cs typeface="Arial"/>
              </a:rPr>
              <a:t>Santiago Sanchez</a:t>
            </a:r>
          </a:p>
          <a:p>
            <a:pPr>
              <a:buFont typeface="Arial" pitchFamily="34" charset="0"/>
              <a:buNone/>
            </a:pPr>
            <a:endParaRPr lang="en-US" sz="1400" dirty="0">
              <a:solidFill>
                <a:srgbClr val="800000"/>
              </a:solidFill>
            </a:endParaRPr>
          </a:p>
        </p:txBody>
      </p:sp>
      <p:sp>
        <p:nvSpPr>
          <p:cNvPr id="10" name="Rectangle 10"/>
          <p:cNvSpPr>
            <a:spLocks noChangeArrowheads="1"/>
          </p:cNvSpPr>
          <p:nvPr/>
        </p:nvSpPr>
        <p:spPr bwMode="auto">
          <a:xfrm>
            <a:off x="-40104" y="5842337"/>
            <a:ext cx="2971637" cy="1015663"/>
          </a:xfrm>
          <a:prstGeom prst="rect">
            <a:avLst/>
          </a:prstGeom>
          <a:noFill/>
          <a:ln w="9525">
            <a:noFill/>
            <a:miter lim="800000"/>
            <a:headEnd/>
            <a:tailEnd/>
          </a:ln>
        </p:spPr>
        <p:txBody>
          <a:bodyPr wrap="none">
            <a:prstTxWarp prst="textNoShape">
              <a:avLst/>
            </a:prstTxWarp>
            <a:spAutoFit/>
          </a:bodyPr>
          <a:lstStyle/>
          <a:p>
            <a:r>
              <a:rPr lang="en-US" sz="1500" b="1" dirty="0">
                <a:latin typeface="+mj-lt"/>
                <a:cs typeface="Arial"/>
              </a:rPr>
              <a:t>Funding</a:t>
            </a:r>
            <a:endParaRPr lang="en-US" sz="1500" dirty="0">
              <a:latin typeface="+mj-lt"/>
              <a:cs typeface="Arial"/>
            </a:endParaRPr>
          </a:p>
          <a:p>
            <a:r>
              <a:rPr lang="en-US" sz="1500" dirty="0" smtClean="0">
                <a:latin typeface="+mj-lt"/>
                <a:cs typeface="Arial"/>
              </a:rPr>
              <a:t>Burroughs Welcome </a:t>
            </a:r>
            <a:r>
              <a:rPr lang="en-US" sz="1500" dirty="0">
                <a:latin typeface="+mj-lt"/>
                <a:cs typeface="Arial"/>
              </a:rPr>
              <a:t>Fund</a:t>
            </a:r>
          </a:p>
          <a:p>
            <a:r>
              <a:rPr lang="en-US" sz="1500" dirty="0">
                <a:latin typeface="+mj-lt"/>
                <a:cs typeface="Arial"/>
              </a:rPr>
              <a:t>The Welch Foundation</a:t>
            </a:r>
          </a:p>
          <a:p>
            <a:r>
              <a:rPr lang="en-US" sz="1500" dirty="0" smtClean="0">
                <a:latin typeface="+mj-lt"/>
                <a:cs typeface="Arial"/>
              </a:rPr>
              <a:t>The </a:t>
            </a:r>
            <a:r>
              <a:rPr lang="en-US" sz="1500" dirty="0">
                <a:latin typeface="+mj-lt"/>
                <a:cs typeface="Arial"/>
              </a:rPr>
              <a:t>University of Texas at Austin</a:t>
            </a:r>
          </a:p>
        </p:txBody>
      </p:sp>
      <p:sp>
        <p:nvSpPr>
          <p:cNvPr id="11" name="Text Box 9"/>
          <p:cNvSpPr txBox="1">
            <a:spLocks noChangeArrowheads="1"/>
          </p:cNvSpPr>
          <p:nvPr/>
        </p:nvSpPr>
        <p:spPr bwMode="auto">
          <a:xfrm>
            <a:off x="2750412" y="5842337"/>
            <a:ext cx="3039170" cy="784830"/>
          </a:xfrm>
          <a:prstGeom prst="rect">
            <a:avLst/>
          </a:prstGeom>
          <a:noFill/>
          <a:ln w="9525">
            <a:noFill/>
            <a:miter lim="800000"/>
            <a:headEnd/>
            <a:tailEnd/>
          </a:ln>
        </p:spPr>
        <p:txBody>
          <a:bodyPr wrap="none">
            <a:prstTxWarp prst="textNoShape">
              <a:avLst/>
            </a:prstTxWarp>
            <a:spAutoFit/>
          </a:bodyPr>
          <a:lstStyle/>
          <a:p>
            <a:r>
              <a:rPr lang="en-US" sz="1500" b="1" dirty="0" smtClean="0">
                <a:latin typeface="+mj-lt"/>
                <a:cs typeface="Arial"/>
              </a:rPr>
              <a:t>Collaborators</a:t>
            </a:r>
          </a:p>
          <a:p>
            <a:r>
              <a:rPr lang="en-US" sz="1500" dirty="0" err="1" smtClean="0">
                <a:cs typeface="Arial"/>
              </a:rPr>
              <a:t>Pengyu</a:t>
            </a:r>
            <a:r>
              <a:rPr lang="en-US" sz="1500" dirty="0" smtClean="0">
                <a:cs typeface="Arial"/>
              </a:rPr>
              <a:t> </a:t>
            </a:r>
            <a:r>
              <a:rPr lang="en-US" sz="1500" dirty="0" err="1" smtClean="0">
                <a:cs typeface="Arial"/>
              </a:rPr>
              <a:t>Ren</a:t>
            </a:r>
            <a:r>
              <a:rPr lang="en-US" sz="1500" dirty="0" smtClean="0">
                <a:cs typeface="Arial"/>
              </a:rPr>
              <a:t>, Ph.D. (BME)</a:t>
            </a:r>
          </a:p>
          <a:p>
            <a:r>
              <a:rPr lang="en-US" sz="1500" dirty="0" smtClean="0">
                <a:cs typeface="Arial"/>
              </a:rPr>
              <a:t>Michael </a:t>
            </a:r>
            <a:r>
              <a:rPr lang="en-US" sz="1500" dirty="0" err="1" smtClean="0">
                <a:cs typeface="Arial"/>
              </a:rPr>
              <a:t>Schnieders</a:t>
            </a:r>
            <a:r>
              <a:rPr lang="en-US" sz="1500" dirty="0" smtClean="0">
                <a:cs typeface="Arial"/>
              </a:rPr>
              <a:t>, Ph.D. (Iowa)</a:t>
            </a:r>
          </a:p>
        </p:txBody>
      </p:sp>
      <p:sp>
        <p:nvSpPr>
          <p:cNvPr id="12" name="TextBox 11"/>
          <p:cNvSpPr txBox="1"/>
          <p:nvPr/>
        </p:nvSpPr>
        <p:spPr>
          <a:xfrm>
            <a:off x="8047789" y="6073170"/>
            <a:ext cx="1096211" cy="784830"/>
          </a:xfrm>
          <a:prstGeom prst="rect">
            <a:avLst/>
          </a:prstGeom>
          <a:noFill/>
        </p:spPr>
        <p:txBody>
          <a:bodyPr wrap="square" rtlCol="0">
            <a:spAutoFit/>
          </a:bodyPr>
          <a:lstStyle/>
          <a:p>
            <a:r>
              <a:rPr lang="en-US" sz="1500" b="1" dirty="0" smtClean="0">
                <a:latin typeface="+mj-lt"/>
              </a:rPr>
              <a:t>Facilities</a:t>
            </a:r>
          </a:p>
          <a:p>
            <a:r>
              <a:rPr lang="en-US" sz="1500" dirty="0" smtClean="0">
                <a:latin typeface="+mj-lt"/>
              </a:rPr>
              <a:t>TI3D</a:t>
            </a:r>
          </a:p>
          <a:p>
            <a:r>
              <a:rPr lang="en-US" sz="1500" dirty="0" smtClean="0">
                <a:latin typeface="+mj-lt"/>
              </a:rPr>
              <a:t>TACC</a:t>
            </a:r>
          </a:p>
        </p:txBody>
      </p:sp>
    </p:spTree>
    <p:extLst>
      <p:ext uri="{BB962C8B-B14F-4D97-AF65-F5344CB8AC3E}">
        <p14:creationId xmlns:p14="http://schemas.microsoft.com/office/powerpoint/2010/main" val="374577076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1" name="Straight Arrow Connector 10"/>
          <p:cNvCxnSpPr/>
          <p:nvPr/>
        </p:nvCxnSpPr>
        <p:spPr>
          <a:xfrm flipH="1" flipV="1">
            <a:off x="2313975" y="4564665"/>
            <a:ext cx="12104" cy="1371600"/>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a:stretch>
            <a:fillRect/>
          </a:stretch>
        </p:blipFill>
        <p:spPr>
          <a:xfrm>
            <a:off x="127000" y="661594"/>
            <a:ext cx="8875059" cy="6858000"/>
          </a:xfrm>
          <a:prstGeom prst="rect">
            <a:avLst/>
          </a:prstGeom>
        </p:spPr>
      </p:pic>
      <p:sp>
        <p:nvSpPr>
          <p:cNvPr id="50" name="Title 1"/>
          <p:cNvSpPr>
            <a:spLocks noGrp="1"/>
          </p:cNvSpPr>
          <p:nvPr>
            <p:ph type="title"/>
          </p:nvPr>
        </p:nvSpPr>
        <p:spPr>
          <a:xfrm>
            <a:off x="457200" y="314747"/>
            <a:ext cx="8229600" cy="990600"/>
          </a:xfrm>
        </p:spPr>
        <p:txBody>
          <a:bodyPr>
            <a:normAutofit fontScale="90000"/>
          </a:bodyPr>
          <a:lstStyle/>
          <a:p>
            <a:r>
              <a:rPr lang="en-US" dirty="0" smtClean="0"/>
              <a:t>Enhanced Molecular Dynamics: </a:t>
            </a:r>
            <a:br>
              <a:rPr lang="en-US" dirty="0" smtClean="0"/>
            </a:br>
            <a:r>
              <a:rPr lang="en-US" dirty="0" smtClean="0"/>
              <a:t>Umbrella Sampling</a:t>
            </a:r>
            <a:endParaRPr lang="en-US" dirty="0"/>
          </a:p>
        </p:txBody>
      </p:sp>
      <p:grpSp>
        <p:nvGrpSpPr>
          <p:cNvPr id="17" name="Group 16"/>
          <p:cNvGrpSpPr/>
          <p:nvPr/>
        </p:nvGrpSpPr>
        <p:grpSpPr>
          <a:xfrm>
            <a:off x="1566762" y="6338659"/>
            <a:ext cx="1481828" cy="237978"/>
            <a:chOff x="1566762" y="6338659"/>
            <a:chExt cx="1481828" cy="237978"/>
          </a:xfrm>
        </p:grpSpPr>
        <p:sp>
          <p:nvSpPr>
            <p:cNvPr id="15" name="Oval 14"/>
            <p:cNvSpPr/>
            <p:nvPr/>
          </p:nvSpPr>
          <p:spPr>
            <a:xfrm>
              <a:off x="2207090"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2521423"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2810612"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1804740"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1566762"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Diamond 18"/>
          <p:cNvSpPr/>
          <p:nvPr/>
        </p:nvSpPr>
        <p:spPr>
          <a:xfrm>
            <a:off x="2221758" y="5844187"/>
            <a:ext cx="210250" cy="210250"/>
          </a:xfrm>
          <a:prstGeom prst="diamond">
            <a:avLst/>
          </a:prstGeom>
          <a:solidFill>
            <a:srgbClr val="FFFF00"/>
          </a:solidFill>
          <a:ln>
            <a:noFill/>
          </a:ln>
          <a:effectLst/>
          <a:scene3d>
            <a:camera prst="orthographicFront"/>
            <a:lightRig rig="threePt" dir="t"/>
          </a:scene3d>
          <a:sp3d>
            <a:bevelT w="203200" h="2032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5" name="Group 54"/>
          <p:cNvGrpSpPr/>
          <p:nvPr/>
        </p:nvGrpSpPr>
        <p:grpSpPr>
          <a:xfrm>
            <a:off x="1810569" y="4589815"/>
            <a:ext cx="1119032" cy="1371600"/>
            <a:chOff x="4124074" y="4212569"/>
            <a:chExt cx="1119032" cy="1371600"/>
          </a:xfrm>
        </p:grpSpPr>
        <p:cxnSp>
          <p:nvCxnSpPr>
            <p:cNvPr id="18" name="Straight Arrow Connector 17"/>
            <p:cNvCxnSpPr/>
            <p:nvPr/>
          </p:nvCxnSpPr>
          <p:spPr>
            <a:xfrm rot="10800000" flipH="1" flipV="1">
              <a:off x="4627010" y="4212569"/>
              <a:ext cx="12104" cy="1371600"/>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a:off x="4124074" y="4212569"/>
              <a:ext cx="502937" cy="289221"/>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H="1">
              <a:off x="4237234" y="4266814"/>
              <a:ext cx="377672" cy="700244"/>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4614906" y="4212569"/>
              <a:ext cx="628200" cy="289221"/>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627009" y="4266814"/>
              <a:ext cx="326908" cy="788269"/>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31040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7000" y="659148"/>
            <a:ext cx="8875059" cy="6858000"/>
          </a:xfrm>
          <a:prstGeom prst="rect">
            <a:avLst/>
          </a:prstGeom>
        </p:spPr>
      </p:pic>
      <p:sp>
        <p:nvSpPr>
          <p:cNvPr id="32" name="Title 1"/>
          <p:cNvSpPr txBox="1">
            <a:spLocks/>
          </p:cNvSpPr>
          <p:nvPr/>
        </p:nvSpPr>
        <p:spPr>
          <a:xfrm>
            <a:off x="457200" y="314747"/>
            <a:ext cx="8229600" cy="990600"/>
          </a:xfrm>
          <a:prstGeom prst="rect">
            <a:avLst/>
          </a:prstGeom>
        </p:spPr>
        <p:txBody>
          <a:bodyPr vert="horz" lIns="91440" tIns="45720" rIns="91440" bIns="45720" rtlCol="0" anchor="ctr">
            <a:normAutofit fontScale="90000" lnSpcReduction="2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mtClean="0"/>
              <a:t>Enhanced Molecular Dynamics: </a:t>
            </a:r>
            <a:br>
              <a:rPr lang="en-US" smtClean="0"/>
            </a:br>
            <a:r>
              <a:rPr lang="en-US" smtClean="0"/>
              <a:t>Umbrella Sampling</a:t>
            </a:r>
            <a:endParaRPr lang="en-US" dirty="0"/>
          </a:p>
        </p:txBody>
      </p:sp>
      <p:sp>
        <p:nvSpPr>
          <p:cNvPr id="33" name="Diamond 32"/>
          <p:cNvSpPr/>
          <p:nvPr/>
        </p:nvSpPr>
        <p:spPr>
          <a:xfrm>
            <a:off x="2221758" y="5844187"/>
            <a:ext cx="210250" cy="210250"/>
          </a:xfrm>
          <a:prstGeom prst="diamond">
            <a:avLst/>
          </a:prstGeom>
          <a:solidFill>
            <a:srgbClr val="FFFF00"/>
          </a:solidFill>
          <a:ln>
            <a:noFill/>
          </a:ln>
          <a:effectLst/>
          <a:scene3d>
            <a:camera prst="orthographicFront"/>
            <a:lightRig rig="threePt" dir="t"/>
          </a:scene3d>
          <a:sp3d>
            <a:bevelT w="203200" h="2032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8380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8" name="Straight Arrow Connector 87"/>
          <p:cNvCxnSpPr/>
          <p:nvPr/>
        </p:nvCxnSpPr>
        <p:spPr>
          <a:xfrm flipH="1" flipV="1">
            <a:off x="2338652" y="3159286"/>
            <a:ext cx="12104" cy="1371600"/>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pic>
        <p:nvPicPr>
          <p:cNvPr id="4" name="Picture 3"/>
          <p:cNvPicPr>
            <a:picLocks noChangeAspect="1"/>
          </p:cNvPicPr>
          <p:nvPr/>
        </p:nvPicPr>
        <p:blipFill>
          <a:blip r:embed="rId2"/>
          <a:stretch>
            <a:fillRect/>
          </a:stretch>
        </p:blipFill>
        <p:spPr>
          <a:xfrm>
            <a:off x="127000" y="653891"/>
            <a:ext cx="8875059" cy="6858000"/>
          </a:xfrm>
          <a:prstGeom prst="rect">
            <a:avLst/>
          </a:prstGeom>
        </p:spPr>
      </p:pic>
      <p:sp>
        <p:nvSpPr>
          <p:cNvPr id="2" name="Title 1"/>
          <p:cNvSpPr>
            <a:spLocks noGrp="1"/>
          </p:cNvSpPr>
          <p:nvPr>
            <p:ph type="title"/>
          </p:nvPr>
        </p:nvSpPr>
        <p:spPr>
          <a:xfrm>
            <a:off x="457200" y="314747"/>
            <a:ext cx="8229600" cy="990600"/>
          </a:xfrm>
        </p:spPr>
        <p:txBody>
          <a:bodyPr>
            <a:normAutofit fontScale="90000"/>
          </a:bodyPr>
          <a:lstStyle/>
          <a:p>
            <a:r>
              <a:rPr lang="en-US" dirty="0" smtClean="0"/>
              <a:t>Enhanced Molecular Dynamics: </a:t>
            </a:r>
            <a:br>
              <a:rPr lang="en-US" dirty="0" smtClean="0"/>
            </a:br>
            <a:r>
              <a:rPr lang="en-US" dirty="0" smtClean="0"/>
              <a:t>Umbrella Sampling</a:t>
            </a:r>
            <a:endParaRPr lang="en-US" dirty="0"/>
          </a:p>
        </p:txBody>
      </p:sp>
      <p:grpSp>
        <p:nvGrpSpPr>
          <p:cNvPr id="56" name="Group 55"/>
          <p:cNvGrpSpPr/>
          <p:nvPr/>
        </p:nvGrpSpPr>
        <p:grpSpPr>
          <a:xfrm>
            <a:off x="1835715" y="4476641"/>
            <a:ext cx="1010436" cy="1371600"/>
            <a:chOff x="4124074" y="4212569"/>
            <a:chExt cx="1010436" cy="1371600"/>
          </a:xfrm>
        </p:grpSpPr>
        <p:cxnSp>
          <p:nvCxnSpPr>
            <p:cNvPr id="57" name="Straight Arrow Connector 56"/>
            <p:cNvCxnSpPr/>
            <p:nvPr/>
          </p:nvCxnSpPr>
          <p:spPr>
            <a:xfrm rot="10800000" flipH="1" flipV="1">
              <a:off x="4627010" y="4212569"/>
              <a:ext cx="12104" cy="1371600"/>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flipH="1">
              <a:off x="4124074" y="4212569"/>
              <a:ext cx="502937" cy="289221"/>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flipH="1">
              <a:off x="4237234" y="4266814"/>
              <a:ext cx="377672" cy="700244"/>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4614906" y="4212569"/>
              <a:ext cx="519604" cy="427545"/>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a:off x="4627009" y="4266814"/>
              <a:ext cx="326908" cy="788269"/>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grpSp>
      <p:cxnSp>
        <p:nvCxnSpPr>
          <p:cNvPr id="81" name="Straight Arrow Connector 80"/>
          <p:cNvCxnSpPr/>
          <p:nvPr/>
        </p:nvCxnSpPr>
        <p:spPr>
          <a:xfrm flipH="1" flipV="1">
            <a:off x="2339121" y="4451491"/>
            <a:ext cx="12104" cy="1371600"/>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grpSp>
        <p:nvGrpSpPr>
          <p:cNvPr id="82" name="Group 81"/>
          <p:cNvGrpSpPr/>
          <p:nvPr/>
        </p:nvGrpSpPr>
        <p:grpSpPr>
          <a:xfrm>
            <a:off x="2326547" y="3194008"/>
            <a:ext cx="4060737" cy="1685028"/>
            <a:chOff x="4614906" y="4212569"/>
            <a:chExt cx="4060737" cy="1685028"/>
          </a:xfrm>
        </p:grpSpPr>
        <p:cxnSp>
          <p:nvCxnSpPr>
            <p:cNvPr id="83" name="Straight Arrow Connector 82"/>
            <p:cNvCxnSpPr/>
            <p:nvPr/>
          </p:nvCxnSpPr>
          <p:spPr>
            <a:xfrm>
              <a:off x="4627010" y="4212569"/>
              <a:ext cx="2687875" cy="1571854"/>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a:off x="4627012" y="4212569"/>
              <a:ext cx="709937" cy="842514"/>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a:off x="4614906" y="4212569"/>
              <a:ext cx="4060737" cy="968262"/>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a:off x="4614906" y="4212569"/>
              <a:ext cx="3595522" cy="1685028"/>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a:off x="4614906" y="4212569"/>
              <a:ext cx="2099288" cy="1685028"/>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grpSp>
      <p:cxnSp>
        <p:nvCxnSpPr>
          <p:cNvPr id="95" name="Straight Arrow Connector 94"/>
          <p:cNvCxnSpPr/>
          <p:nvPr/>
        </p:nvCxnSpPr>
        <p:spPr>
          <a:xfrm flipH="1" flipV="1">
            <a:off x="2349413" y="127250"/>
            <a:ext cx="12104" cy="1371600"/>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grpSp>
        <p:nvGrpSpPr>
          <p:cNvPr id="89" name="Group 88"/>
          <p:cNvGrpSpPr/>
          <p:nvPr/>
        </p:nvGrpSpPr>
        <p:grpSpPr>
          <a:xfrm>
            <a:off x="2336839" y="152400"/>
            <a:ext cx="5923880" cy="5544000"/>
            <a:chOff x="4614906" y="4212569"/>
            <a:chExt cx="5923880" cy="5544000"/>
          </a:xfrm>
        </p:grpSpPr>
        <p:cxnSp>
          <p:nvCxnSpPr>
            <p:cNvPr id="90" name="Straight Arrow Connector 89"/>
            <p:cNvCxnSpPr/>
            <p:nvPr/>
          </p:nvCxnSpPr>
          <p:spPr>
            <a:xfrm>
              <a:off x="4627010" y="4212569"/>
              <a:ext cx="2441520" cy="3745798"/>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4627012" y="4212569"/>
              <a:ext cx="4478407" cy="3745798"/>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a:off x="4614906" y="4266814"/>
              <a:ext cx="4050445" cy="4798139"/>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a:off x="4614906" y="4212569"/>
              <a:ext cx="519604" cy="1371600"/>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a:off x="4627009" y="4266814"/>
              <a:ext cx="5911777" cy="5489755"/>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grpSp>
      <p:grpSp>
        <p:nvGrpSpPr>
          <p:cNvPr id="96" name="Group 95"/>
          <p:cNvGrpSpPr/>
          <p:nvPr/>
        </p:nvGrpSpPr>
        <p:grpSpPr>
          <a:xfrm>
            <a:off x="1566762" y="6338659"/>
            <a:ext cx="1481828" cy="237978"/>
            <a:chOff x="1566762" y="6338659"/>
            <a:chExt cx="1481828" cy="237978"/>
          </a:xfrm>
          <a:solidFill>
            <a:srgbClr val="FF0000"/>
          </a:solidFill>
        </p:grpSpPr>
        <p:sp>
          <p:nvSpPr>
            <p:cNvPr id="97" name="Oval 96"/>
            <p:cNvSpPr/>
            <p:nvPr/>
          </p:nvSpPr>
          <p:spPr>
            <a:xfrm>
              <a:off x="220709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2521423"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2810612"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180474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1566762"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2" name="Group 101"/>
          <p:cNvGrpSpPr/>
          <p:nvPr/>
        </p:nvGrpSpPr>
        <p:grpSpPr>
          <a:xfrm>
            <a:off x="3088143" y="6338659"/>
            <a:ext cx="3366921" cy="237978"/>
            <a:chOff x="1844293" y="6338659"/>
            <a:chExt cx="3366921" cy="237978"/>
          </a:xfrm>
          <a:solidFill>
            <a:srgbClr val="0000FF"/>
          </a:solidFill>
        </p:grpSpPr>
        <p:sp>
          <p:nvSpPr>
            <p:cNvPr id="103" name="Oval 102"/>
            <p:cNvSpPr/>
            <p:nvPr/>
          </p:nvSpPr>
          <p:spPr>
            <a:xfrm>
              <a:off x="3062996"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455923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4973236"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3663687"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1844293"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8" name="Group 107"/>
          <p:cNvGrpSpPr/>
          <p:nvPr/>
        </p:nvGrpSpPr>
        <p:grpSpPr>
          <a:xfrm>
            <a:off x="2810612" y="6100681"/>
            <a:ext cx="5569096" cy="475956"/>
            <a:chOff x="1245079" y="6100681"/>
            <a:chExt cx="5569096" cy="475956"/>
          </a:xfrm>
          <a:solidFill>
            <a:srgbClr val="008000"/>
          </a:solidFill>
        </p:grpSpPr>
        <p:sp>
          <p:nvSpPr>
            <p:cNvPr id="109" name="Oval 108"/>
            <p:cNvSpPr/>
            <p:nvPr/>
          </p:nvSpPr>
          <p:spPr>
            <a:xfrm>
              <a:off x="310310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Oval 109"/>
            <p:cNvSpPr/>
            <p:nvPr/>
          </p:nvSpPr>
          <p:spPr>
            <a:xfrm>
              <a:off x="6576197"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p:cNvSpPr/>
            <p:nvPr/>
          </p:nvSpPr>
          <p:spPr>
            <a:xfrm>
              <a:off x="4973236"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p:cNvSpPr/>
            <p:nvPr/>
          </p:nvSpPr>
          <p:spPr>
            <a:xfrm>
              <a:off x="1245079" y="6100681"/>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4651553" y="6100681"/>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4" name="Diamond 113"/>
          <p:cNvSpPr/>
          <p:nvPr/>
        </p:nvSpPr>
        <p:spPr>
          <a:xfrm>
            <a:off x="2221758" y="5844187"/>
            <a:ext cx="210250" cy="210250"/>
          </a:xfrm>
          <a:prstGeom prst="diamond">
            <a:avLst/>
          </a:prstGeom>
          <a:solidFill>
            <a:srgbClr val="FFFF00"/>
          </a:solidFill>
          <a:ln>
            <a:noFill/>
          </a:ln>
          <a:effectLst/>
          <a:scene3d>
            <a:camera prst="orthographicFront"/>
            <a:lightRig rig="threePt" dir="t"/>
          </a:scene3d>
          <a:sp3d>
            <a:bevelT w="203200" h="2032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64576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8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8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8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8"/>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4"/>
          <a:srcRect l="10756" r="16693"/>
          <a:stretch/>
        </p:blipFill>
        <p:spPr>
          <a:xfrm>
            <a:off x="133907" y="1524000"/>
            <a:ext cx="4422745" cy="4572000"/>
          </a:xfrm>
          <a:prstGeom prst="rect">
            <a:avLst/>
          </a:prstGeom>
        </p:spPr>
      </p:pic>
      <p:graphicFrame>
        <p:nvGraphicFramePr>
          <p:cNvPr id="10" name="Object 9"/>
          <p:cNvGraphicFramePr>
            <a:graphicFrameLocks noChangeAspect="1"/>
          </p:cNvGraphicFramePr>
          <p:nvPr>
            <p:extLst>
              <p:ext uri="{D42A27DB-BD31-4B8C-83A1-F6EECF244321}">
                <p14:modId xmlns:p14="http://schemas.microsoft.com/office/powerpoint/2010/main" val="3541908472"/>
              </p:ext>
            </p:extLst>
          </p:nvPr>
        </p:nvGraphicFramePr>
        <p:xfrm>
          <a:off x="4806440" y="5010891"/>
          <a:ext cx="4282820" cy="570782"/>
        </p:xfrm>
        <a:graphic>
          <a:graphicData uri="http://schemas.openxmlformats.org/presentationml/2006/ole">
            <mc:AlternateContent xmlns:mc="http://schemas.openxmlformats.org/markup-compatibility/2006">
              <mc:Choice xmlns:v="urn:schemas-microsoft-com:vml" Requires="v">
                <p:oleObj spid="_x0000_s32331" name="Equation" r:id="rId5" imgW="1905000" imgH="254000" progId="Equation.DSMT4">
                  <p:embed/>
                </p:oleObj>
              </mc:Choice>
              <mc:Fallback>
                <p:oleObj name="Equation" r:id="rId5" imgW="1905000" imgH="254000" progId="Equation.DSMT4">
                  <p:embed/>
                  <p:pic>
                    <p:nvPicPr>
                      <p:cNvPr id="0" name=""/>
                      <p:cNvPicPr/>
                      <p:nvPr/>
                    </p:nvPicPr>
                    <p:blipFill>
                      <a:blip r:embed="rId6"/>
                      <a:stretch>
                        <a:fillRect/>
                      </a:stretch>
                    </p:blipFill>
                    <p:spPr>
                      <a:xfrm>
                        <a:off x="4806440" y="5010891"/>
                        <a:ext cx="4282820" cy="570782"/>
                      </a:xfrm>
                      <a:prstGeom prst="rect">
                        <a:avLst/>
                      </a:prstGeom>
                    </p:spPr>
                  </p:pic>
                </p:oleObj>
              </mc:Fallback>
            </mc:AlternateContent>
          </a:graphicData>
        </a:graphic>
      </p:graphicFrame>
      <p:sp>
        <p:nvSpPr>
          <p:cNvPr id="3" name="Title 3"/>
          <p:cNvSpPr>
            <a:spLocks noGrp="1"/>
          </p:cNvSpPr>
          <p:nvPr>
            <p:ph type="title"/>
          </p:nvPr>
        </p:nvSpPr>
        <p:spPr>
          <a:xfrm>
            <a:off x="457200" y="334211"/>
            <a:ext cx="8229600" cy="1189789"/>
          </a:xfrm>
        </p:spPr>
        <p:txBody>
          <a:bodyPr>
            <a:normAutofit fontScale="90000"/>
          </a:bodyPr>
          <a:lstStyle/>
          <a:p>
            <a:r>
              <a:rPr lang="en-US" dirty="0" smtClean="0"/>
              <a:t>The Case for Electronic Polarizability: AMOEBA</a:t>
            </a:r>
            <a:endParaRPr lang="en-US" dirty="0"/>
          </a:p>
        </p:txBody>
      </p:sp>
      <p:grpSp>
        <p:nvGrpSpPr>
          <p:cNvPr id="19" name="Group 18"/>
          <p:cNvGrpSpPr/>
          <p:nvPr/>
        </p:nvGrpSpPr>
        <p:grpSpPr>
          <a:xfrm>
            <a:off x="4824393" y="1392000"/>
            <a:ext cx="4108184" cy="3139896"/>
            <a:chOff x="4157578" y="1391999"/>
            <a:chExt cx="4734895" cy="3618893"/>
          </a:xfrm>
        </p:grpSpPr>
        <p:pic>
          <p:nvPicPr>
            <p:cNvPr id="5" name="Picture 4" descr="CNC.tga"/>
            <p:cNvPicPr>
              <a:picLocks noChangeAspect="1"/>
            </p:cNvPicPr>
            <p:nvPr/>
          </p:nvPicPr>
          <p:blipFill rotWithShape="1">
            <a:blip r:embed="rId7" cstate="print">
              <a:extLst>
                <a:ext uri="{28A0092B-C50C-407E-A947-70E740481C1C}">
                  <a14:useLocalDpi xmlns:a14="http://schemas.microsoft.com/office/drawing/2010/main"/>
                </a:ext>
              </a:extLst>
            </a:blip>
            <a:srcRect l="4049"/>
            <a:stretch/>
          </p:blipFill>
          <p:spPr>
            <a:xfrm>
              <a:off x="4157578" y="1637255"/>
              <a:ext cx="4734895" cy="3373637"/>
            </a:xfrm>
            <a:prstGeom prst="rect">
              <a:avLst/>
            </a:prstGeom>
          </p:spPr>
        </p:pic>
        <p:sp>
          <p:nvSpPr>
            <p:cNvPr id="6" name="Right Arrow 5"/>
            <p:cNvSpPr/>
            <p:nvPr/>
          </p:nvSpPr>
          <p:spPr>
            <a:xfrm rot="11260446">
              <a:off x="7550083" y="1918216"/>
              <a:ext cx="1226812" cy="296686"/>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7426061" y="2851609"/>
              <a:ext cx="1242090" cy="920772"/>
              <a:chOff x="7426061" y="2851609"/>
              <a:chExt cx="1242090" cy="920772"/>
            </a:xfrm>
          </p:grpSpPr>
          <p:sp>
            <p:nvSpPr>
              <p:cNvPr id="7" name="Right Arrow 6"/>
              <p:cNvSpPr/>
              <p:nvPr/>
            </p:nvSpPr>
            <p:spPr>
              <a:xfrm rot="515494">
                <a:off x="7441339" y="2851609"/>
                <a:ext cx="1226812" cy="296686"/>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8"/>
              <a:stretch>
                <a:fillRect/>
              </a:stretch>
            </p:blipFill>
            <p:spPr>
              <a:xfrm>
                <a:off x="7426061" y="3238268"/>
                <a:ext cx="1133629" cy="534113"/>
              </a:xfrm>
              <a:prstGeom prst="rect">
                <a:avLst/>
              </a:prstGeom>
            </p:spPr>
          </p:pic>
        </p:grpSp>
        <p:pic>
          <p:nvPicPr>
            <p:cNvPr id="9" name="Picture 8"/>
            <p:cNvPicPr>
              <a:picLocks noChangeAspect="1"/>
            </p:cNvPicPr>
            <p:nvPr/>
          </p:nvPicPr>
          <p:blipFill>
            <a:blip r:embed="rId9"/>
            <a:stretch>
              <a:fillRect/>
            </a:stretch>
          </p:blipFill>
          <p:spPr>
            <a:xfrm>
              <a:off x="7931309" y="1391999"/>
              <a:ext cx="752119" cy="490512"/>
            </a:xfrm>
            <a:prstGeom prst="rect">
              <a:avLst/>
            </a:prstGeom>
          </p:spPr>
        </p:pic>
      </p:grpSp>
      <p:graphicFrame>
        <p:nvGraphicFramePr>
          <p:cNvPr id="11" name="Object 10"/>
          <p:cNvGraphicFramePr>
            <a:graphicFrameLocks noChangeAspect="1"/>
          </p:cNvGraphicFramePr>
          <p:nvPr>
            <p:extLst>
              <p:ext uri="{D42A27DB-BD31-4B8C-83A1-F6EECF244321}">
                <p14:modId xmlns:p14="http://schemas.microsoft.com/office/powerpoint/2010/main" val="2723176263"/>
              </p:ext>
            </p:extLst>
          </p:nvPr>
        </p:nvGraphicFramePr>
        <p:xfrm>
          <a:off x="4806440" y="6159718"/>
          <a:ext cx="4282820" cy="570782"/>
        </p:xfrm>
        <a:graphic>
          <a:graphicData uri="http://schemas.openxmlformats.org/presentationml/2006/ole">
            <mc:AlternateContent xmlns:mc="http://schemas.openxmlformats.org/markup-compatibility/2006">
              <mc:Choice xmlns:v="urn:schemas-microsoft-com:vml" Requires="v">
                <p:oleObj spid="_x0000_s32332" name="Equation" r:id="rId10" imgW="1905000" imgH="254000" progId="Equation.DSMT4">
                  <p:embed/>
                </p:oleObj>
              </mc:Choice>
              <mc:Fallback>
                <p:oleObj name="Equation" r:id="rId10" imgW="1905000" imgH="254000" progId="Equation.DSMT4">
                  <p:embed/>
                  <p:pic>
                    <p:nvPicPr>
                      <p:cNvPr id="0" name=""/>
                      <p:cNvPicPr/>
                      <p:nvPr/>
                    </p:nvPicPr>
                    <p:blipFill>
                      <a:blip r:embed="rId11"/>
                      <a:stretch>
                        <a:fillRect/>
                      </a:stretch>
                    </p:blipFill>
                    <p:spPr>
                      <a:xfrm>
                        <a:off x="4806440" y="6159718"/>
                        <a:ext cx="4282820" cy="570782"/>
                      </a:xfrm>
                      <a:prstGeom prst="rect">
                        <a:avLst/>
                      </a:prstGeom>
                    </p:spPr>
                  </p:pic>
                </p:oleObj>
              </mc:Fallback>
            </mc:AlternateContent>
          </a:graphicData>
        </a:graphic>
      </p:graphicFrame>
      <p:grpSp>
        <p:nvGrpSpPr>
          <p:cNvPr id="15" name="Group 14"/>
          <p:cNvGrpSpPr/>
          <p:nvPr/>
        </p:nvGrpSpPr>
        <p:grpSpPr>
          <a:xfrm>
            <a:off x="4556652" y="5302136"/>
            <a:ext cx="4587348" cy="0"/>
            <a:chOff x="4556652" y="5302136"/>
            <a:chExt cx="4587348" cy="0"/>
          </a:xfrm>
        </p:grpSpPr>
        <p:cxnSp>
          <p:nvCxnSpPr>
            <p:cNvPr id="12" name="Straight Connector 11"/>
            <p:cNvCxnSpPr/>
            <p:nvPr/>
          </p:nvCxnSpPr>
          <p:spPr>
            <a:xfrm>
              <a:off x="4556652" y="5302136"/>
              <a:ext cx="4587348" cy="0"/>
            </a:xfrm>
            <a:prstGeom prst="line">
              <a:avLst/>
            </a:prstGeom>
            <a:ln>
              <a:solidFill>
                <a:schemeClr val="tx1"/>
              </a:solidFill>
            </a:ln>
            <a:scene3d>
              <a:camera prst="orthographicFront">
                <a:rot lat="0" lon="0" rev="20700000"/>
              </a:camera>
              <a:lightRig rig="threePt" dir="t"/>
            </a:scene3d>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556652" y="5302136"/>
              <a:ext cx="4587348" cy="0"/>
            </a:xfrm>
            <a:prstGeom prst="line">
              <a:avLst/>
            </a:prstGeom>
            <a:ln>
              <a:solidFill>
                <a:schemeClr val="tx1"/>
              </a:solidFill>
            </a:ln>
            <a:scene3d>
              <a:camera prst="orthographicFront">
                <a:rot lat="0" lon="0" rev="900000"/>
              </a:camera>
              <a:lightRig rig="threePt" dir="t"/>
            </a:scene3d>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93864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t="6113" r="7270"/>
          <a:stretch/>
        </p:blipFill>
        <p:spPr>
          <a:xfrm>
            <a:off x="2347238" y="1296737"/>
            <a:ext cx="6783391" cy="5151032"/>
          </a:xfrm>
          <a:prstGeom prst="rect">
            <a:avLst/>
          </a:prstGeom>
        </p:spPr>
      </p:pic>
      <p:sp>
        <p:nvSpPr>
          <p:cNvPr id="6" name="TextBox 5"/>
          <p:cNvSpPr txBox="1"/>
          <p:nvPr/>
        </p:nvSpPr>
        <p:spPr>
          <a:xfrm>
            <a:off x="4798490" y="6488668"/>
            <a:ext cx="4345510" cy="369332"/>
          </a:xfrm>
          <a:prstGeom prst="rect">
            <a:avLst/>
          </a:prstGeom>
          <a:noFill/>
        </p:spPr>
        <p:txBody>
          <a:bodyPr wrap="none" rtlCol="0">
            <a:spAutoFit/>
          </a:bodyPr>
          <a:lstStyle/>
          <a:p>
            <a:r>
              <a:rPr lang="en-US" dirty="0"/>
              <a:t>Fried, S. </a:t>
            </a:r>
            <a:r>
              <a:rPr lang="en-US" dirty="0" smtClean="0"/>
              <a:t>D., </a:t>
            </a:r>
            <a:r>
              <a:rPr lang="en-US" i="1" dirty="0" smtClean="0"/>
              <a:t>et al.</a:t>
            </a:r>
            <a:r>
              <a:rPr lang="en-US" dirty="0" smtClean="0"/>
              <a:t> </a:t>
            </a:r>
            <a:r>
              <a:rPr lang="en-US" i="1" dirty="0" smtClean="0"/>
              <a:t>J </a:t>
            </a:r>
            <a:r>
              <a:rPr lang="en-US" i="1" dirty="0"/>
              <a:t>Am </a:t>
            </a:r>
            <a:r>
              <a:rPr lang="en-US" i="1" dirty="0" err="1"/>
              <a:t>Chem</a:t>
            </a:r>
            <a:r>
              <a:rPr lang="en-US" i="1" dirty="0"/>
              <a:t> </a:t>
            </a:r>
            <a:r>
              <a:rPr lang="en-US" i="1" dirty="0" err="1"/>
              <a:t>Soc</a:t>
            </a:r>
            <a:r>
              <a:rPr lang="en-US" i="1" dirty="0"/>
              <a:t> </a:t>
            </a:r>
            <a:r>
              <a:rPr lang="en-US" b="1" dirty="0" smtClean="0"/>
              <a:t>2013</a:t>
            </a:r>
            <a:r>
              <a:rPr lang="en-US" dirty="0" smtClean="0"/>
              <a:t>.</a:t>
            </a:r>
            <a:r>
              <a:rPr lang="en-US" dirty="0" smtClean="0">
                <a:effectLst/>
              </a:rPr>
              <a:t> </a:t>
            </a:r>
            <a:endParaRPr lang="en-US" dirty="0"/>
          </a:p>
        </p:txBody>
      </p:sp>
      <p:sp>
        <p:nvSpPr>
          <p:cNvPr id="7" name="TextBox 6"/>
          <p:cNvSpPr txBox="1"/>
          <p:nvPr/>
        </p:nvSpPr>
        <p:spPr>
          <a:xfrm>
            <a:off x="0" y="6488668"/>
            <a:ext cx="2712326" cy="369332"/>
          </a:xfrm>
          <a:prstGeom prst="rect">
            <a:avLst/>
          </a:prstGeom>
          <a:noFill/>
        </p:spPr>
        <p:txBody>
          <a:bodyPr wrap="none" rtlCol="0">
            <a:spAutoFit/>
          </a:bodyPr>
          <a:lstStyle/>
          <a:p>
            <a:r>
              <a:rPr lang="en-US" dirty="0" err="1" smtClean="0"/>
              <a:t>Ragain</a:t>
            </a:r>
            <a:r>
              <a:rPr lang="en-US" dirty="0" smtClean="0"/>
              <a:t>, Slocum, </a:t>
            </a:r>
            <a:r>
              <a:rPr lang="en-US" dirty="0" err="1" smtClean="0"/>
              <a:t>Eklund</a:t>
            </a:r>
            <a:endParaRPr lang="en-US" dirty="0"/>
          </a:p>
        </p:txBody>
      </p:sp>
      <p:pic>
        <p:nvPicPr>
          <p:cNvPr id="8" name="Picture 7"/>
          <p:cNvPicPr>
            <a:picLocks noChangeAspect="1"/>
          </p:cNvPicPr>
          <p:nvPr/>
        </p:nvPicPr>
        <p:blipFill>
          <a:blip r:embed="rId4"/>
          <a:stretch>
            <a:fillRect/>
          </a:stretch>
        </p:blipFill>
        <p:spPr>
          <a:xfrm>
            <a:off x="0" y="1464649"/>
            <a:ext cx="2032109" cy="1314500"/>
          </a:xfrm>
          <a:prstGeom prst="rect">
            <a:avLst/>
          </a:prstGeom>
        </p:spPr>
      </p:pic>
      <p:grpSp>
        <p:nvGrpSpPr>
          <p:cNvPr id="9" name="Group 8"/>
          <p:cNvGrpSpPr/>
          <p:nvPr/>
        </p:nvGrpSpPr>
        <p:grpSpPr>
          <a:xfrm>
            <a:off x="1062071" y="1875576"/>
            <a:ext cx="1039813" cy="1435590"/>
            <a:chOff x="1499993" y="2104834"/>
            <a:chExt cx="1447169" cy="1997996"/>
          </a:xfrm>
        </p:grpSpPr>
        <p:sp>
          <p:nvSpPr>
            <p:cNvPr id="10" name="Right Arrow 9"/>
            <p:cNvSpPr/>
            <p:nvPr/>
          </p:nvSpPr>
          <p:spPr>
            <a:xfrm rot="10800000">
              <a:off x="1517793" y="2507928"/>
              <a:ext cx="1429369"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1517793" y="3134859"/>
              <a:ext cx="1429369"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5"/>
            <a:stretch>
              <a:fillRect/>
            </a:stretch>
          </p:blipFill>
          <p:spPr>
            <a:xfrm>
              <a:off x="1499993" y="3480530"/>
              <a:ext cx="1320800" cy="622300"/>
            </a:xfrm>
            <a:prstGeom prst="rect">
              <a:avLst/>
            </a:prstGeom>
          </p:spPr>
        </p:pic>
        <p:pic>
          <p:nvPicPr>
            <p:cNvPr id="13" name="Picture 12"/>
            <p:cNvPicPr>
              <a:picLocks noChangeAspect="1"/>
            </p:cNvPicPr>
            <p:nvPr/>
          </p:nvPicPr>
          <p:blipFill>
            <a:blip r:embed="rId6"/>
            <a:stretch>
              <a:fillRect/>
            </a:stretch>
          </p:blipFill>
          <p:spPr>
            <a:xfrm>
              <a:off x="1944493" y="2104834"/>
              <a:ext cx="876300" cy="571500"/>
            </a:xfrm>
            <a:prstGeom prst="rect">
              <a:avLst/>
            </a:prstGeom>
          </p:spPr>
        </p:pic>
      </p:grpSp>
      <p:pic>
        <p:nvPicPr>
          <p:cNvPr id="14" name="Picture 13"/>
          <p:cNvPicPr>
            <a:picLocks noChangeAspect="1"/>
          </p:cNvPicPr>
          <p:nvPr/>
        </p:nvPicPr>
        <p:blipFill>
          <a:blip r:embed="rId7"/>
          <a:stretch>
            <a:fillRect/>
          </a:stretch>
        </p:blipFill>
        <p:spPr>
          <a:xfrm rot="5400000">
            <a:off x="-58876" y="4154833"/>
            <a:ext cx="2241894" cy="1669394"/>
          </a:xfrm>
          <a:prstGeom prst="rect">
            <a:avLst/>
          </a:prstGeom>
        </p:spPr>
      </p:pic>
      <p:grpSp>
        <p:nvGrpSpPr>
          <p:cNvPr id="15" name="Group 14"/>
          <p:cNvGrpSpPr/>
          <p:nvPr/>
        </p:nvGrpSpPr>
        <p:grpSpPr>
          <a:xfrm>
            <a:off x="1195163" y="3980203"/>
            <a:ext cx="949017" cy="1404575"/>
            <a:chOff x="1247113" y="2104834"/>
            <a:chExt cx="1320803" cy="1954830"/>
          </a:xfrm>
        </p:grpSpPr>
        <p:sp>
          <p:nvSpPr>
            <p:cNvPr id="16" name="Right Arrow 15"/>
            <p:cNvSpPr/>
            <p:nvPr/>
          </p:nvSpPr>
          <p:spPr>
            <a:xfrm rot="10800000">
              <a:off x="1247113" y="2507928"/>
              <a:ext cx="976462"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ight Arrow 16"/>
            <p:cNvSpPr/>
            <p:nvPr/>
          </p:nvSpPr>
          <p:spPr>
            <a:xfrm>
              <a:off x="1247116" y="3134858"/>
              <a:ext cx="976462"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5"/>
            <a:stretch>
              <a:fillRect/>
            </a:stretch>
          </p:blipFill>
          <p:spPr>
            <a:xfrm>
              <a:off x="1247116" y="3437364"/>
              <a:ext cx="1320800" cy="622300"/>
            </a:xfrm>
            <a:prstGeom prst="rect">
              <a:avLst/>
            </a:prstGeom>
          </p:spPr>
        </p:pic>
        <p:pic>
          <p:nvPicPr>
            <p:cNvPr id="19" name="Picture 18"/>
            <p:cNvPicPr>
              <a:picLocks noChangeAspect="1"/>
            </p:cNvPicPr>
            <p:nvPr/>
          </p:nvPicPr>
          <p:blipFill>
            <a:blip r:embed="rId6"/>
            <a:stretch>
              <a:fillRect/>
            </a:stretch>
          </p:blipFill>
          <p:spPr>
            <a:xfrm>
              <a:off x="1499993" y="2104834"/>
              <a:ext cx="876300" cy="571500"/>
            </a:xfrm>
            <a:prstGeom prst="rect">
              <a:avLst/>
            </a:prstGeom>
          </p:spPr>
        </p:pic>
      </p:grpSp>
      <p:sp>
        <p:nvSpPr>
          <p:cNvPr id="4" name="Title 3"/>
          <p:cNvSpPr>
            <a:spLocks noGrp="1"/>
          </p:cNvSpPr>
          <p:nvPr>
            <p:ph type="title"/>
          </p:nvPr>
        </p:nvSpPr>
        <p:spPr>
          <a:xfrm>
            <a:off x="457200" y="334211"/>
            <a:ext cx="8229600" cy="1189789"/>
          </a:xfrm>
        </p:spPr>
        <p:txBody>
          <a:bodyPr>
            <a:normAutofit fontScale="90000"/>
          </a:bodyPr>
          <a:lstStyle/>
          <a:p>
            <a:r>
              <a:rPr lang="en-US" dirty="0" smtClean="0"/>
              <a:t>The Case for Electronic Polarizability: AMOEBA</a:t>
            </a:r>
            <a:endParaRPr lang="en-US" dirty="0"/>
          </a:p>
        </p:txBody>
      </p:sp>
    </p:spTree>
    <p:extLst>
      <p:ext uri="{BB962C8B-B14F-4D97-AF65-F5344CB8AC3E}">
        <p14:creationId xmlns:p14="http://schemas.microsoft.com/office/powerpoint/2010/main" val="14381269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7" name="Straight Connector 36"/>
          <p:cNvCxnSpPr/>
          <p:nvPr/>
        </p:nvCxnSpPr>
        <p:spPr>
          <a:xfrm>
            <a:off x="5753345" y="4279539"/>
            <a:ext cx="3513246" cy="62876"/>
          </a:xfrm>
          <a:prstGeom prst="line">
            <a:avLst/>
          </a:prstGeom>
          <a:ln w="152400" cmpd="sng">
            <a:gradFill flip="none" rotWithShape="1">
              <a:gsLst>
                <a:gs pos="0">
                  <a:srgbClr val="7FCCCF"/>
                </a:gs>
                <a:gs pos="100000">
                  <a:srgbClr val="FFFF00"/>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1687519" y="4201245"/>
            <a:ext cx="4065826" cy="78294"/>
          </a:xfrm>
          <a:prstGeom prst="line">
            <a:avLst/>
          </a:prstGeom>
          <a:ln w="152400" cmpd="sng">
            <a:gradFill flip="none" rotWithShape="1">
              <a:gsLst>
                <a:gs pos="0">
                  <a:srgbClr val="0000FF"/>
                </a:gs>
                <a:gs pos="100000">
                  <a:srgbClr val="7FCCCF"/>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693856" y="4391370"/>
            <a:ext cx="4065826" cy="78294"/>
          </a:xfrm>
          <a:prstGeom prst="line">
            <a:avLst/>
          </a:prstGeom>
          <a:ln w="152400" cmpd="sng">
            <a:gradFill flip="none" rotWithShape="1">
              <a:gsLst>
                <a:gs pos="0">
                  <a:srgbClr val="0000FF"/>
                </a:gs>
                <a:gs pos="100000">
                  <a:srgbClr val="7FCCCF"/>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687519" y="4009776"/>
            <a:ext cx="4065826" cy="78294"/>
          </a:xfrm>
          <a:prstGeom prst="line">
            <a:avLst/>
          </a:prstGeom>
          <a:ln w="152400" cmpd="sng">
            <a:gradFill flip="none" rotWithShape="1">
              <a:gsLst>
                <a:gs pos="0">
                  <a:srgbClr val="0000FF"/>
                </a:gs>
                <a:gs pos="100000">
                  <a:srgbClr val="7FCCCF"/>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693257" y="3144216"/>
            <a:ext cx="1988523" cy="1988523"/>
          </a:xfrm>
          <a:prstGeom prst="ellipse">
            <a:avLst/>
          </a:prstGeom>
          <a:solidFill>
            <a:srgbClr val="0000FF"/>
          </a:solidFill>
          <a:ln>
            <a:noFill/>
          </a:ln>
          <a:effectLst/>
          <a:scene3d>
            <a:camera prst="orthographicFront"/>
            <a:lightRig rig="threePt" dir="t"/>
          </a:scene3d>
          <a:sp3d>
            <a:bevelT w="914400" h="9144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759083" y="3296616"/>
            <a:ext cx="1988523" cy="1988523"/>
          </a:xfrm>
          <a:prstGeom prst="ellipse">
            <a:avLst/>
          </a:prstGeom>
          <a:solidFill>
            <a:srgbClr val="7FCCCF"/>
          </a:solidFill>
          <a:ln>
            <a:noFill/>
          </a:ln>
          <a:effectLst/>
          <a:scene3d>
            <a:camera prst="orthographicFront"/>
            <a:lightRig rig="threePt" dir="t"/>
          </a:scene3d>
          <a:sp3d>
            <a:bevelT w="914400" h="9144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7" name="Object 16"/>
          <p:cNvGraphicFramePr>
            <a:graphicFrameLocks noChangeAspect="1"/>
          </p:cNvGraphicFramePr>
          <p:nvPr>
            <p:extLst>
              <p:ext uri="{D42A27DB-BD31-4B8C-83A1-F6EECF244321}">
                <p14:modId xmlns:p14="http://schemas.microsoft.com/office/powerpoint/2010/main" val="2564900365"/>
              </p:ext>
            </p:extLst>
          </p:nvPr>
        </p:nvGraphicFramePr>
        <p:xfrm>
          <a:off x="434975" y="1725613"/>
          <a:ext cx="3722688" cy="906462"/>
        </p:xfrm>
        <a:graphic>
          <a:graphicData uri="http://schemas.openxmlformats.org/presentationml/2006/ole">
            <mc:AlternateContent xmlns:mc="http://schemas.openxmlformats.org/markup-compatibility/2006">
              <mc:Choice xmlns:v="urn:schemas-microsoft-com:vml" Requires="v">
                <p:oleObj spid="_x0000_s21239" name="Equation" r:id="rId3" imgW="1930400" imgH="469900" progId="Equation.DSMT4">
                  <p:embed/>
                </p:oleObj>
              </mc:Choice>
              <mc:Fallback>
                <p:oleObj name="Equation" r:id="rId3" imgW="1930400" imgH="469900" progId="Equation.DSMT4">
                  <p:embed/>
                  <p:pic>
                    <p:nvPicPr>
                      <p:cNvPr id="0" name=""/>
                      <p:cNvPicPr/>
                      <p:nvPr/>
                    </p:nvPicPr>
                    <p:blipFill>
                      <a:blip r:embed="rId4"/>
                      <a:stretch>
                        <a:fillRect/>
                      </a:stretch>
                    </p:blipFill>
                    <p:spPr>
                      <a:xfrm>
                        <a:off x="434975" y="1725613"/>
                        <a:ext cx="3722688" cy="906462"/>
                      </a:xfrm>
                      <a:prstGeom prst="rect">
                        <a:avLst/>
                      </a:prstGeom>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505728240"/>
              </p:ext>
            </p:extLst>
          </p:nvPr>
        </p:nvGraphicFramePr>
        <p:xfrm>
          <a:off x="1865313" y="5783263"/>
          <a:ext cx="4360862" cy="862012"/>
        </p:xfrm>
        <a:graphic>
          <a:graphicData uri="http://schemas.openxmlformats.org/presentationml/2006/ole">
            <mc:AlternateContent xmlns:mc="http://schemas.openxmlformats.org/markup-compatibility/2006">
              <mc:Choice xmlns:v="urn:schemas-microsoft-com:vml" Requires="v">
                <p:oleObj spid="_x0000_s21240" name="Equation" r:id="rId5" imgW="2247900" imgH="444500" progId="Equation.DSMT4">
                  <p:embed/>
                </p:oleObj>
              </mc:Choice>
              <mc:Fallback>
                <p:oleObj name="Equation" r:id="rId5" imgW="2247900" imgH="444500" progId="Equation.DSMT4">
                  <p:embed/>
                  <p:pic>
                    <p:nvPicPr>
                      <p:cNvPr id="0" name=""/>
                      <p:cNvPicPr/>
                      <p:nvPr/>
                    </p:nvPicPr>
                    <p:blipFill>
                      <a:blip r:embed="rId6"/>
                      <a:stretch>
                        <a:fillRect/>
                      </a:stretch>
                    </p:blipFill>
                    <p:spPr>
                      <a:xfrm>
                        <a:off x="1865313" y="5783263"/>
                        <a:ext cx="4360862" cy="862012"/>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smtClean="0"/>
              <a:t>Calculating Fields in AMOEBA</a:t>
            </a:r>
            <a:endParaRPr lang="en-US" dirty="0"/>
          </a:p>
        </p:txBody>
      </p:sp>
      <p:grpSp>
        <p:nvGrpSpPr>
          <p:cNvPr id="21" name="Group 20"/>
          <p:cNvGrpSpPr/>
          <p:nvPr/>
        </p:nvGrpSpPr>
        <p:grpSpPr>
          <a:xfrm rot="20247327">
            <a:off x="1074878" y="3306812"/>
            <a:ext cx="1258454" cy="1200728"/>
            <a:chOff x="1443182" y="2736273"/>
            <a:chExt cx="1258454" cy="1200728"/>
          </a:xfrm>
          <a:effectLst/>
        </p:grpSpPr>
        <p:cxnSp>
          <p:nvCxnSpPr>
            <p:cNvPr id="22" name="Straight Arrow Connector 21"/>
            <p:cNvCxnSpPr/>
            <p:nvPr/>
          </p:nvCxnSpPr>
          <p:spPr>
            <a:xfrm flipV="1">
              <a:off x="1881909" y="2736273"/>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3" name="Straight Arrow Connector 22"/>
            <p:cNvCxnSpPr/>
            <p:nvPr/>
          </p:nvCxnSpPr>
          <p:spPr>
            <a:xfrm rot="5400000" flipV="1">
              <a:off x="2101273" y="3336637"/>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4" name="Straight Arrow Connector 23"/>
            <p:cNvCxnSpPr/>
            <p:nvPr/>
          </p:nvCxnSpPr>
          <p:spPr>
            <a:xfrm flipH="1">
              <a:off x="1443182" y="3556001"/>
              <a:ext cx="438727" cy="196272"/>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grpSp>
      <p:grpSp>
        <p:nvGrpSpPr>
          <p:cNvPr id="25" name="Group 24"/>
          <p:cNvGrpSpPr/>
          <p:nvPr/>
        </p:nvGrpSpPr>
        <p:grpSpPr>
          <a:xfrm rot="20247327">
            <a:off x="5140704" y="3390962"/>
            <a:ext cx="1258454" cy="1200728"/>
            <a:chOff x="1443182" y="2736273"/>
            <a:chExt cx="1258454" cy="1200728"/>
          </a:xfrm>
        </p:grpSpPr>
        <p:cxnSp>
          <p:nvCxnSpPr>
            <p:cNvPr id="26" name="Straight Arrow Connector 25"/>
            <p:cNvCxnSpPr/>
            <p:nvPr/>
          </p:nvCxnSpPr>
          <p:spPr>
            <a:xfrm flipV="1">
              <a:off x="1881909" y="2736273"/>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7" name="Straight Arrow Connector 26"/>
            <p:cNvCxnSpPr/>
            <p:nvPr/>
          </p:nvCxnSpPr>
          <p:spPr>
            <a:xfrm rot="5400000" flipV="1">
              <a:off x="2101273" y="3336637"/>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flipH="1">
              <a:off x="1443182" y="3556001"/>
              <a:ext cx="438727" cy="196272"/>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grpSp>
      <p:grpSp>
        <p:nvGrpSpPr>
          <p:cNvPr id="29" name="Group 28"/>
          <p:cNvGrpSpPr/>
          <p:nvPr/>
        </p:nvGrpSpPr>
        <p:grpSpPr>
          <a:xfrm rot="20247327">
            <a:off x="3114128" y="3388118"/>
            <a:ext cx="1258454" cy="1200728"/>
            <a:chOff x="1443182" y="2736273"/>
            <a:chExt cx="1258454" cy="1200728"/>
          </a:xfrm>
          <a:effectLst/>
        </p:grpSpPr>
        <p:cxnSp>
          <p:nvCxnSpPr>
            <p:cNvPr id="30" name="Straight Arrow Connector 29"/>
            <p:cNvCxnSpPr/>
            <p:nvPr/>
          </p:nvCxnSpPr>
          <p:spPr>
            <a:xfrm flipV="1">
              <a:off x="1881909" y="2736273"/>
              <a:ext cx="381000" cy="819727"/>
            </a:xfrm>
            <a:prstGeom prst="straightConnector1">
              <a:avLst/>
            </a:prstGeom>
            <a:ln w="101600">
              <a:solidFill>
                <a:srgbClr val="660066"/>
              </a:solidFill>
              <a:tailEnd type="arrow"/>
            </a:ln>
            <a:effectLst/>
          </p:spPr>
          <p:style>
            <a:lnRef idx="3">
              <a:schemeClr val="dk1"/>
            </a:lnRef>
            <a:fillRef idx="0">
              <a:schemeClr val="dk1"/>
            </a:fillRef>
            <a:effectRef idx="2">
              <a:schemeClr val="dk1"/>
            </a:effectRef>
            <a:fontRef idx="minor">
              <a:schemeClr val="tx1"/>
            </a:fontRef>
          </p:style>
        </p:cxnSp>
        <p:cxnSp>
          <p:nvCxnSpPr>
            <p:cNvPr id="31" name="Straight Arrow Connector 30"/>
            <p:cNvCxnSpPr/>
            <p:nvPr/>
          </p:nvCxnSpPr>
          <p:spPr>
            <a:xfrm rot="5400000" flipV="1">
              <a:off x="2101273" y="3336637"/>
              <a:ext cx="381000" cy="819727"/>
            </a:xfrm>
            <a:prstGeom prst="straightConnector1">
              <a:avLst/>
            </a:prstGeom>
            <a:ln w="101600">
              <a:solidFill>
                <a:srgbClr val="660066"/>
              </a:solidFill>
              <a:tailEnd type="arrow"/>
            </a:ln>
            <a:effectLst/>
          </p:spPr>
          <p:style>
            <a:lnRef idx="3">
              <a:schemeClr val="dk1"/>
            </a:lnRef>
            <a:fillRef idx="0">
              <a:schemeClr val="dk1"/>
            </a:fillRef>
            <a:effectRef idx="2">
              <a:schemeClr val="dk1"/>
            </a:effectRef>
            <a:fontRef idx="minor">
              <a:schemeClr val="tx1"/>
            </a:fontRef>
          </p:style>
        </p:cxnSp>
        <p:cxnSp>
          <p:nvCxnSpPr>
            <p:cNvPr id="32" name="Straight Arrow Connector 31"/>
            <p:cNvCxnSpPr/>
            <p:nvPr/>
          </p:nvCxnSpPr>
          <p:spPr>
            <a:xfrm flipH="1">
              <a:off x="1443182" y="3556001"/>
              <a:ext cx="438727" cy="196272"/>
            </a:xfrm>
            <a:prstGeom prst="straightConnector1">
              <a:avLst/>
            </a:prstGeom>
            <a:ln w="101600">
              <a:solidFill>
                <a:srgbClr val="660066"/>
              </a:solidFill>
              <a:tailEnd type="arrow"/>
            </a:ln>
            <a:effectLst/>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2105946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399"/>
            <a:ext cx="8229600" cy="1458495"/>
          </a:xfrm>
        </p:spPr>
        <p:txBody>
          <a:bodyPr>
            <a:normAutofit fontScale="90000"/>
          </a:bodyPr>
          <a:lstStyle/>
          <a:p>
            <a:r>
              <a:rPr lang="en-US" dirty="0"/>
              <a:t>Potential, Field, and Induced Dipole Expressions</a:t>
            </a:r>
            <a:br>
              <a:rPr lang="en-US" dirty="0"/>
            </a:b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510699322"/>
              </p:ext>
            </p:extLst>
          </p:nvPr>
        </p:nvGraphicFramePr>
        <p:xfrm>
          <a:off x="826458" y="1560513"/>
          <a:ext cx="7399424" cy="4888050"/>
        </p:xfrm>
        <a:graphic>
          <a:graphicData uri="http://schemas.openxmlformats.org/presentationml/2006/ole">
            <mc:AlternateContent xmlns:mc="http://schemas.openxmlformats.org/markup-compatibility/2006">
              <mc:Choice xmlns:v="urn:schemas-microsoft-com:vml" Requires="v">
                <p:oleObj spid="_x0000_s26964" name="Equation" r:id="rId3" imgW="2882900" imgH="1905000" progId="Equation.DSMT4">
                  <p:embed/>
                </p:oleObj>
              </mc:Choice>
              <mc:Fallback>
                <p:oleObj name="Equation" r:id="rId3" imgW="2882900" imgH="1905000" progId="Equation.DSMT4">
                  <p:embed/>
                  <p:pic>
                    <p:nvPicPr>
                      <p:cNvPr id="0" name=""/>
                      <p:cNvPicPr/>
                      <p:nvPr/>
                    </p:nvPicPr>
                    <p:blipFill>
                      <a:blip r:embed="rId4"/>
                      <a:stretch>
                        <a:fillRect/>
                      </a:stretch>
                    </p:blipFill>
                    <p:spPr>
                      <a:xfrm>
                        <a:off x="826458" y="1560513"/>
                        <a:ext cx="7399424" cy="4888050"/>
                      </a:xfrm>
                      <a:prstGeom prst="rect">
                        <a:avLst/>
                      </a:prstGeom>
                    </p:spPr>
                  </p:pic>
                </p:oleObj>
              </mc:Fallback>
            </mc:AlternateContent>
          </a:graphicData>
        </a:graphic>
      </p:graphicFrame>
    </p:spTree>
    <p:extLst>
      <p:ext uri="{BB962C8B-B14F-4D97-AF65-F5344CB8AC3E}">
        <p14:creationId xmlns:p14="http://schemas.microsoft.com/office/powerpoint/2010/main" val="2330562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p:cNvSpPr txBox="1">
            <a:spLocks/>
          </p:cNvSpPr>
          <p:nvPr/>
        </p:nvSpPr>
        <p:spPr>
          <a:xfrm>
            <a:off x="457200" y="274638"/>
            <a:ext cx="8229600" cy="2087562"/>
          </a:xfrm>
          <a:prstGeom prst="rect">
            <a:avLst/>
          </a:prstGeom>
        </p:spPr>
        <p:txBody>
          <a:bodyPr>
            <a:normAutofit fontScale="82500" lnSpcReduction="10000"/>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dirty="0" smtClean="0"/>
              <a:t>Electrostatic Frame Clustering:</a:t>
            </a:r>
            <a:br>
              <a:rPr lang="en-US" dirty="0" smtClean="0"/>
            </a:br>
            <a:r>
              <a:rPr lang="en-US" sz="4000" i="1" dirty="0" smtClean="0"/>
              <a:t>Taking advantage of a weighted average</a:t>
            </a:r>
            <a:endParaRPr lang="en-US" sz="4000" i="1" dirty="0"/>
          </a:p>
        </p:txBody>
      </p:sp>
      <p:pic>
        <p:nvPicPr>
          <p:cNvPr id="4" name="Picture 3"/>
          <p:cNvPicPr>
            <a:picLocks noChangeAspect="1"/>
          </p:cNvPicPr>
          <p:nvPr/>
        </p:nvPicPr>
        <p:blipFill>
          <a:blip r:embed="rId2"/>
          <a:stretch>
            <a:fillRect/>
          </a:stretch>
        </p:blipFill>
        <p:spPr>
          <a:xfrm>
            <a:off x="152400" y="2565400"/>
            <a:ext cx="2628900" cy="939800"/>
          </a:xfrm>
          <a:prstGeom prst="rect">
            <a:avLst/>
          </a:prstGeom>
        </p:spPr>
      </p:pic>
      <p:pic>
        <p:nvPicPr>
          <p:cNvPr id="5" name="Picture 4"/>
          <p:cNvPicPr>
            <a:picLocks noChangeAspect="1"/>
          </p:cNvPicPr>
          <p:nvPr/>
        </p:nvPicPr>
        <p:blipFill>
          <a:blip r:embed="rId3"/>
          <a:stretch>
            <a:fillRect/>
          </a:stretch>
        </p:blipFill>
        <p:spPr>
          <a:xfrm>
            <a:off x="457200" y="4902200"/>
            <a:ext cx="3035300" cy="1117600"/>
          </a:xfrm>
          <a:prstGeom prst="rect">
            <a:avLst/>
          </a:prstGeom>
        </p:spPr>
      </p:pic>
      <p:pic>
        <p:nvPicPr>
          <p:cNvPr id="6" name="Picture 5"/>
          <p:cNvPicPr>
            <a:picLocks noChangeAspect="1"/>
          </p:cNvPicPr>
          <p:nvPr/>
        </p:nvPicPr>
        <p:blipFill>
          <a:blip r:embed="rId4"/>
          <a:stretch>
            <a:fillRect/>
          </a:stretch>
        </p:blipFill>
        <p:spPr>
          <a:xfrm>
            <a:off x="3060700" y="2477911"/>
            <a:ext cx="6007100" cy="1231900"/>
          </a:xfrm>
          <a:prstGeom prst="rect">
            <a:avLst/>
          </a:prstGeom>
        </p:spPr>
      </p:pic>
      <p:sp>
        <p:nvSpPr>
          <p:cNvPr id="7" name="Rectangle 6"/>
          <p:cNvSpPr/>
          <p:nvPr/>
        </p:nvSpPr>
        <p:spPr>
          <a:xfrm>
            <a:off x="1828800" y="2477911"/>
            <a:ext cx="952500" cy="1231900"/>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a:stCxn id="7" idx="2"/>
          </p:cNvCxnSpPr>
          <p:nvPr/>
        </p:nvCxnSpPr>
        <p:spPr>
          <a:xfrm flipH="1">
            <a:off x="2286000" y="3709811"/>
            <a:ext cx="19050" cy="1090789"/>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5"/>
          <a:stretch>
            <a:fillRect/>
          </a:stretch>
        </p:blipFill>
        <p:spPr>
          <a:xfrm>
            <a:off x="4330700" y="4813300"/>
            <a:ext cx="4330700" cy="1206500"/>
          </a:xfrm>
          <a:prstGeom prst="rect">
            <a:avLst/>
          </a:prstGeom>
        </p:spPr>
      </p:pic>
    </p:spTree>
    <p:extLst>
      <p:ext uri="{BB962C8B-B14F-4D97-AF65-F5344CB8AC3E}">
        <p14:creationId xmlns:p14="http://schemas.microsoft.com/office/powerpoint/2010/main" val="13649802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Probing Protein Electrostatics Using the Vibrational Stark Effect (VSE)</a:t>
            </a:r>
            <a:endParaRPr lang="en-US" dirty="0"/>
          </a:p>
        </p:txBody>
      </p:sp>
      <p:grpSp>
        <p:nvGrpSpPr>
          <p:cNvPr id="17" name="Group 16"/>
          <p:cNvGrpSpPr/>
          <p:nvPr/>
        </p:nvGrpSpPr>
        <p:grpSpPr>
          <a:xfrm>
            <a:off x="176031" y="1595178"/>
            <a:ext cx="8765003" cy="4996394"/>
            <a:chOff x="0" y="1563688"/>
            <a:chExt cx="8765003" cy="4996394"/>
          </a:xfrm>
        </p:grpSpPr>
        <p:pic>
          <p:nvPicPr>
            <p:cNvPr id="3"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bwMode="auto">
            <a:xfrm>
              <a:off x="0" y="2112502"/>
              <a:ext cx="5575300" cy="4447580"/>
            </a:xfrm>
            <a:prstGeom prst="rect">
              <a:avLst/>
            </a:prstGeom>
            <a:noFill/>
            <a:ln w="9525">
              <a:noFill/>
              <a:miter lim="800000"/>
              <a:headEnd/>
              <a:tailEnd/>
            </a:ln>
          </p:spPr>
        </p:pic>
        <p:pic>
          <p:nvPicPr>
            <p:cNvPr id="4" name="Picture 3" descr="CNC.tga"/>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575300" y="2755780"/>
              <a:ext cx="3189703" cy="2180662"/>
            </a:xfrm>
            <a:prstGeom prst="rect">
              <a:avLst/>
            </a:prstGeom>
          </p:spPr>
        </p:pic>
        <p:sp>
          <p:nvSpPr>
            <p:cNvPr id="5" name="Right Arrow 4"/>
            <p:cNvSpPr/>
            <p:nvPr/>
          </p:nvSpPr>
          <p:spPr>
            <a:xfrm rot="11260446">
              <a:off x="7912731" y="2958913"/>
              <a:ext cx="792992" cy="19177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2035505759"/>
                </p:ext>
              </p:extLst>
            </p:nvPr>
          </p:nvGraphicFramePr>
          <p:xfrm>
            <a:off x="8039729" y="2506791"/>
            <a:ext cx="659051" cy="554990"/>
          </p:xfrm>
          <a:graphic>
            <a:graphicData uri="http://schemas.openxmlformats.org/presentationml/2006/ole">
              <mc:AlternateContent xmlns:mc="http://schemas.openxmlformats.org/markup-compatibility/2006">
                <mc:Choice xmlns:v="urn:schemas-microsoft-com:vml" Requires="v">
                  <p:oleObj spid="_x0000_s60660" name="Equation" r:id="rId6" imgW="241300" imgH="203200" progId="Equation.DSMT4">
                    <p:embed/>
                  </p:oleObj>
                </mc:Choice>
                <mc:Fallback>
                  <p:oleObj name="Equation" r:id="rId6" imgW="241300" imgH="203200" progId="Equation.DSMT4">
                    <p:embed/>
                    <p:pic>
                      <p:nvPicPr>
                        <p:cNvPr id="0" name=""/>
                        <p:cNvPicPr/>
                        <p:nvPr/>
                      </p:nvPicPr>
                      <p:blipFill>
                        <a:blip r:embed="rId7"/>
                        <a:stretch>
                          <a:fillRect/>
                        </a:stretch>
                      </p:blipFill>
                      <p:spPr>
                        <a:xfrm>
                          <a:off x="8039729" y="2506791"/>
                          <a:ext cx="659051" cy="55499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093563835"/>
                </p:ext>
              </p:extLst>
            </p:nvPr>
          </p:nvGraphicFramePr>
          <p:xfrm>
            <a:off x="1630363" y="1563688"/>
            <a:ext cx="3478212" cy="463550"/>
          </p:xfrm>
          <a:graphic>
            <a:graphicData uri="http://schemas.openxmlformats.org/presentationml/2006/ole">
              <mc:AlternateContent xmlns:mc="http://schemas.openxmlformats.org/markup-compatibility/2006">
                <mc:Choice xmlns:v="urn:schemas-microsoft-com:vml" Requires="v">
                  <p:oleObj spid="_x0000_s60661" name="Equation" r:id="rId8" imgW="1905000" imgH="254000" progId="Equation.DSMT4">
                    <p:embed/>
                  </p:oleObj>
                </mc:Choice>
                <mc:Fallback>
                  <p:oleObj name="Equation" r:id="rId8" imgW="1905000" imgH="254000" progId="Equation.DSMT4">
                    <p:embed/>
                    <p:pic>
                      <p:nvPicPr>
                        <p:cNvPr id="0" name=""/>
                        <p:cNvPicPr/>
                        <p:nvPr/>
                      </p:nvPicPr>
                      <p:blipFill>
                        <a:blip r:embed="rId9"/>
                        <a:stretch>
                          <a:fillRect/>
                        </a:stretch>
                      </p:blipFill>
                      <p:spPr>
                        <a:xfrm>
                          <a:off x="1630363" y="1563688"/>
                          <a:ext cx="3478212" cy="463550"/>
                        </a:xfrm>
                        <a:prstGeom prst="rect">
                          <a:avLst/>
                        </a:prstGeom>
                      </p:spPr>
                    </p:pic>
                  </p:oleObj>
                </mc:Fallback>
              </mc:AlternateContent>
            </a:graphicData>
          </a:graphic>
        </p:graphicFrame>
        <p:grpSp>
          <p:nvGrpSpPr>
            <p:cNvPr id="8" name="Group 7"/>
            <p:cNvGrpSpPr/>
            <p:nvPr/>
          </p:nvGrpSpPr>
          <p:grpSpPr>
            <a:xfrm>
              <a:off x="3609637" y="2719388"/>
              <a:ext cx="1400513" cy="473075"/>
              <a:chOff x="3609637" y="2719388"/>
              <a:chExt cx="1400513" cy="473075"/>
            </a:xfrm>
          </p:grpSpPr>
          <p:graphicFrame>
            <p:nvGraphicFramePr>
              <p:cNvPr id="9" name="Object 8"/>
              <p:cNvGraphicFramePr>
                <a:graphicFrameLocks noChangeAspect="1"/>
              </p:cNvGraphicFramePr>
              <p:nvPr>
                <p:extLst>
                  <p:ext uri="{D42A27DB-BD31-4B8C-83A1-F6EECF244321}">
                    <p14:modId xmlns:p14="http://schemas.microsoft.com/office/powerpoint/2010/main" val="2417735156"/>
                  </p:ext>
                </p:extLst>
              </p:nvPr>
            </p:nvGraphicFramePr>
            <p:xfrm>
              <a:off x="3609637" y="2755781"/>
              <a:ext cx="457516" cy="385350"/>
            </p:xfrm>
            <a:graphic>
              <a:graphicData uri="http://schemas.openxmlformats.org/presentationml/2006/ole">
                <mc:AlternateContent xmlns:mc="http://schemas.openxmlformats.org/markup-compatibility/2006">
                  <mc:Choice xmlns:v="urn:schemas-microsoft-com:vml" Requires="v">
                    <p:oleObj spid="_x0000_s60662" name="Equation" r:id="rId10" imgW="241300" imgH="203200" progId="Equation.DSMT4">
                      <p:embed/>
                    </p:oleObj>
                  </mc:Choice>
                  <mc:Fallback>
                    <p:oleObj name="Equation" r:id="rId10" imgW="241300" imgH="203200" progId="Equation.DSMT4">
                      <p:embed/>
                      <p:pic>
                        <p:nvPicPr>
                          <p:cNvPr id="0" name=""/>
                          <p:cNvPicPr/>
                          <p:nvPr/>
                        </p:nvPicPr>
                        <p:blipFill>
                          <a:blip r:embed="rId11"/>
                          <a:stretch>
                            <a:fillRect/>
                          </a:stretch>
                        </p:blipFill>
                        <p:spPr>
                          <a:xfrm>
                            <a:off x="3609637" y="2755781"/>
                            <a:ext cx="457516" cy="385350"/>
                          </a:xfrm>
                          <a:prstGeom prst="rect">
                            <a:avLst/>
                          </a:prstGeom>
                          <a:solidFill>
                            <a:schemeClr val="bg1"/>
                          </a:solidFill>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708091904"/>
                  </p:ext>
                </p:extLst>
              </p:nvPr>
            </p:nvGraphicFramePr>
            <p:xfrm>
              <a:off x="4135438" y="2719388"/>
              <a:ext cx="874712" cy="473075"/>
            </p:xfrm>
            <a:graphic>
              <a:graphicData uri="http://schemas.openxmlformats.org/presentationml/2006/ole">
                <mc:AlternateContent xmlns:mc="http://schemas.openxmlformats.org/markup-compatibility/2006">
                  <mc:Choice xmlns:v="urn:schemas-microsoft-com:vml" Requires="v">
                    <p:oleObj spid="_x0000_s60663" name="Equation" r:id="rId12" imgW="469900" imgH="254000" progId="Equation.DSMT4">
                      <p:embed/>
                    </p:oleObj>
                  </mc:Choice>
                  <mc:Fallback>
                    <p:oleObj name="Equation" r:id="rId12" imgW="469900" imgH="254000" progId="Equation.DSMT4">
                      <p:embed/>
                      <p:pic>
                        <p:nvPicPr>
                          <p:cNvPr id="0" name=""/>
                          <p:cNvPicPr/>
                          <p:nvPr/>
                        </p:nvPicPr>
                        <p:blipFill>
                          <a:blip r:embed="rId13"/>
                          <a:stretch>
                            <a:fillRect/>
                          </a:stretch>
                        </p:blipFill>
                        <p:spPr>
                          <a:xfrm>
                            <a:off x="4135438" y="2719388"/>
                            <a:ext cx="874712" cy="473075"/>
                          </a:xfrm>
                          <a:prstGeom prst="rect">
                            <a:avLst/>
                          </a:prstGeom>
                          <a:solidFill>
                            <a:srgbClr val="FFFFFF"/>
                          </a:solidFill>
                        </p:spPr>
                      </p:pic>
                    </p:oleObj>
                  </mc:Fallback>
                </mc:AlternateContent>
              </a:graphicData>
            </a:graphic>
          </p:graphicFrame>
        </p:grpSp>
        <p:sp>
          <p:nvSpPr>
            <p:cNvPr id="11" name="Rectangle 10"/>
            <p:cNvSpPr/>
            <p:nvPr/>
          </p:nvSpPr>
          <p:spPr>
            <a:xfrm>
              <a:off x="3736980" y="5250728"/>
              <a:ext cx="1147962" cy="573917"/>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3731757" y="5241925"/>
              <a:ext cx="1400631" cy="473075"/>
              <a:chOff x="3609637" y="2718923"/>
              <a:chExt cx="1400631" cy="473075"/>
            </a:xfrm>
          </p:grpSpPr>
          <p:graphicFrame>
            <p:nvGraphicFramePr>
              <p:cNvPr id="13" name="Object 12"/>
              <p:cNvGraphicFramePr>
                <a:graphicFrameLocks noChangeAspect="1"/>
              </p:cNvGraphicFramePr>
              <p:nvPr>
                <p:extLst>
                  <p:ext uri="{D42A27DB-BD31-4B8C-83A1-F6EECF244321}">
                    <p14:modId xmlns:p14="http://schemas.microsoft.com/office/powerpoint/2010/main" val="1793103991"/>
                  </p:ext>
                </p:extLst>
              </p:nvPr>
            </p:nvGraphicFramePr>
            <p:xfrm>
              <a:off x="3609637" y="2755781"/>
              <a:ext cx="457516" cy="385350"/>
            </p:xfrm>
            <a:graphic>
              <a:graphicData uri="http://schemas.openxmlformats.org/presentationml/2006/ole">
                <mc:AlternateContent xmlns:mc="http://schemas.openxmlformats.org/markup-compatibility/2006">
                  <mc:Choice xmlns:v="urn:schemas-microsoft-com:vml" Requires="v">
                    <p:oleObj spid="_x0000_s60664" name="Equation" r:id="rId14" imgW="241300" imgH="203200" progId="Equation.DSMT4">
                      <p:embed/>
                    </p:oleObj>
                  </mc:Choice>
                  <mc:Fallback>
                    <p:oleObj name="Equation" r:id="rId14" imgW="241300" imgH="203200" progId="Equation.DSMT4">
                      <p:embed/>
                      <p:pic>
                        <p:nvPicPr>
                          <p:cNvPr id="0" name=""/>
                          <p:cNvPicPr/>
                          <p:nvPr/>
                        </p:nvPicPr>
                        <p:blipFill>
                          <a:blip r:embed="rId11"/>
                          <a:stretch>
                            <a:fillRect/>
                          </a:stretch>
                        </p:blipFill>
                        <p:spPr>
                          <a:xfrm>
                            <a:off x="3609637" y="2755781"/>
                            <a:ext cx="457516" cy="385350"/>
                          </a:xfrm>
                          <a:prstGeom prst="rect">
                            <a:avLst/>
                          </a:prstGeom>
                          <a:solidFill>
                            <a:schemeClr val="bg1"/>
                          </a:solidFill>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40825236"/>
                  </p:ext>
                </p:extLst>
              </p:nvPr>
            </p:nvGraphicFramePr>
            <p:xfrm>
              <a:off x="4135555" y="2718923"/>
              <a:ext cx="874713" cy="473075"/>
            </p:xfrm>
            <a:graphic>
              <a:graphicData uri="http://schemas.openxmlformats.org/presentationml/2006/ole">
                <mc:AlternateContent xmlns:mc="http://schemas.openxmlformats.org/markup-compatibility/2006">
                  <mc:Choice xmlns:v="urn:schemas-microsoft-com:vml" Requires="v">
                    <p:oleObj spid="_x0000_s60665" name="Equation" r:id="rId15" imgW="469900" imgH="254000" progId="Equation.DSMT4">
                      <p:embed/>
                    </p:oleObj>
                  </mc:Choice>
                  <mc:Fallback>
                    <p:oleObj name="Equation" r:id="rId15" imgW="469900" imgH="254000" progId="Equation.DSMT4">
                      <p:embed/>
                      <p:pic>
                        <p:nvPicPr>
                          <p:cNvPr id="0" name=""/>
                          <p:cNvPicPr/>
                          <p:nvPr/>
                        </p:nvPicPr>
                        <p:blipFill>
                          <a:blip r:embed="rId13"/>
                          <a:stretch>
                            <a:fillRect/>
                          </a:stretch>
                        </p:blipFill>
                        <p:spPr>
                          <a:xfrm>
                            <a:off x="4135555" y="2718923"/>
                            <a:ext cx="874713" cy="473075"/>
                          </a:xfrm>
                          <a:prstGeom prst="rect">
                            <a:avLst/>
                          </a:prstGeom>
                          <a:solidFill>
                            <a:srgbClr val="FFFFFF"/>
                          </a:solidFill>
                        </p:spPr>
                      </p:pic>
                    </p:oleObj>
                  </mc:Fallback>
                </mc:AlternateContent>
              </a:graphicData>
            </a:graphic>
          </p:graphicFrame>
        </p:grpSp>
        <p:pic>
          <p:nvPicPr>
            <p:cNvPr id="15" name="Picture 4"/>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bwMode="auto">
            <a:xfrm>
              <a:off x="4177059" y="5242145"/>
              <a:ext cx="97699" cy="525073"/>
            </a:xfrm>
            <a:prstGeom prst="rect">
              <a:avLst/>
            </a:prstGeom>
            <a:noFill/>
            <a:ln w="9525">
              <a:noFill/>
              <a:miter lim="800000"/>
              <a:headEnd/>
              <a:tailEnd/>
            </a:ln>
          </p:spPr>
        </p:pic>
        <p:graphicFrame>
          <p:nvGraphicFramePr>
            <p:cNvPr id="16" name="Object 15"/>
            <p:cNvGraphicFramePr>
              <a:graphicFrameLocks noChangeAspect="1"/>
            </p:cNvGraphicFramePr>
            <p:nvPr>
              <p:extLst>
                <p:ext uri="{D42A27DB-BD31-4B8C-83A1-F6EECF244321}">
                  <p14:modId xmlns:p14="http://schemas.microsoft.com/office/powerpoint/2010/main" val="143934570"/>
                </p:ext>
              </p:extLst>
            </p:nvPr>
          </p:nvGraphicFramePr>
          <p:xfrm>
            <a:off x="3738051" y="4068225"/>
            <a:ext cx="457516" cy="385350"/>
          </p:xfrm>
          <a:graphic>
            <a:graphicData uri="http://schemas.openxmlformats.org/presentationml/2006/ole">
              <mc:AlternateContent xmlns:mc="http://schemas.openxmlformats.org/markup-compatibility/2006">
                <mc:Choice xmlns:v="urn:schemas-microsoft-com:vml" Requires="v">
                  <p:oleObj spid="_x0000_s60666" name="Equation" r:id="rId17" imgW="241300" imgH="203200" progId="Equation.DSMT4">
                    <p:embed/>
                  </p:oleObj>
                </mc:Choice>
                <mc:Fallback>
                  <p:oleObj name="Equation" r:id="rId17" imgW="241300" imgH="203200" progId="Equation.DSMT4">
                    <p:embed/>
                    <p:pic>
                      <p:nvPicPr>
                        <p:cNvPr id="0" name=""/>
                        <p:cNvPicPr/>
                        <p:nvPr/>
                      </p:nvPicPr>
                      <p:blipFill>
                        <a:blip r:embed="rId11"/>
                        <a:stretch>
                          <a:fillRect/>
                        </a:stretch>
                      </p:blipFill>
                      <p:spPr>
                        <a:xfrm>
                          <a:off x="3738051" y="4068225"/>
                          <a:ext cx="457516" cy="385350"/>
                        </a:xfrm>
                        <a:prstGeom prst="rect">
                          <a:avLst/>
                        </a:prstGeom>
                        <a:solidFill>
                          <a:schemeClr val="bg1"/>
                        </a:solidFill>
                      </p:spPr>
                    </p:pic>
                  </p:oleObj>
                </mc:Fallback>
              </mc:AlternateContent>
            </a:graphicData>
          </a:graphic>
        </p:graphicFrame>
      </p:grpSp>
    </p:spTree>
    <p:extLst>
      <p:ext uri="{BB962C8B-B14F-4D97-AF65-F5344CB8AC3E}">
        <p14:creationId xmlns:p14="http://schemas.microsoft.com/office/powerpoint/2010/main" val="402672545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07327" y="1060990"/>
            <a:ext cx="7729346" cy="5797010"/>
          </a:xfrm>
          <a:prstGeom prst="rect">
            <a:avLst/>
          </a:prstGeom>
        </p:spPr>
      </p:pic>
      <p:sp>
        <p:nvSpPr>
          <p:cNvPr id="7" name="Title 6"/>
          <p:cNvSpPr>
            <a:spLocks noGrp="1"/>
          </p:cNvSpPr>
          <p:nvPr>
            <p:ph type="title"/>
          </p:nvPr>
        </p:nvSpPr>
        <p:spPr/>
        <p:txBody>
          <a:bodyPr>
            <a:normAutofit fontScale="90000"/>
          </a:bodyPr>
          <a:lstStyle/>
          <a:p>
            <a:r>
              <a:rPr lang="en-US" dirty="0"/>
              <a:t>Electrostatic Frame Clustering:</a:t>
            </a:r>
            <a:br>
              <a:rPr lang="en-US" dirty="0"/>
            </a:br>
            <a:r>
              <a:rPr lang="en-US" i="1" dirty="0"/>
              <a:t>Taking advantage of a weighted average</a:t>
            </a:r>
            <a:br>
              <a:rPr lang="en-US" i="1" dirty="0"/>
            </a:br>
            <a:endParaRPr lang="en-US" dirty="0"/>
          </a:p>
        </p:txBody>
      </p:sp>
    </p:spTree>
    <p:extLst>
      <p:ext uri="{BB962C8B-B14F-4D97-AF65-F5344CB8AC3E}">
        <p14:creationId xmlns:p14="http://schemas.microsoft.com/office/powerpoint/2010/main" val="2165584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37739" y="-160187"/>
            <a:ext cx="8229600" cy="1018331"/>
          </a:xfrm>
        </p:spPr>
        <p:txBody>
          <a:bodyPr/>
          <a:lstStyle/>
          <a:p>
            <a:r>
              <a:rPr lang="en-US" dirty="0" smtClean="0"/>
              <a:t>MD: sampling methods</a:t>
            </a:r>
            <a:endParaRPr lang="en-US" dirty="0"/>
          </a:p>
        </p:txBody>
      </p:sp>
      <p:grpSp>
        <p:nvGrpSpPr>
          <p:cNvPr id="3" name="Group 2"/>
          <p:cNvGrpSpPr/>
          <p:nvPr/>
        </p:nvGrpSpPr>
        <p:grpSpPr>
          <a:xfrm>
            <a:off x="2993344" y="1198157"/>
            <a:ext cx="3056249" cy="2362200"/>
            <a:chOff x="5374589" y="1819078"/>
            <a:chExt cx="3056249" cy="2362200"/>
          </a:xfrm>
        </p:grpSpPr>
        <p:grpSp>
          <p:nvGrpSpPr>
            <p:cNvPr id="4" name="Group 3"/>
            <p:cNvGrpSpPr/>
            <p:nvPr/>
          </p:nvGrpSpPr>
          <p:grpSpPr>
            <a:xfrm>
              <a:off x="5374589" y="1819078"/>
              <a:ext cx="3056249" cy="2362200"/>
              <a:chOff x="3120766" y="1930401"/>
              <a:chExt cx="3056249" cy="2362200"/>
            </a:xfrm>
          </p:grpSpPr>
          <p:grpSp>
            <p:nvGrpSpPr>
              <p:cNvPr id="9" name="Group 8"/>
              <p:cNvGrpSpPr/>
              <p:nvPr/>
            </p:nvGrpSpPr>
            <p:grpSpPr>
              <a:xfrm>
                <a:off x="3120766" y="1930401"/>
                <a:ext cx="3056249" cy="2362200"/>
                <a:chOff x="5334000" y="1981200"/>
                <a:chExt cx="3056249" cy="2362200"/>
              </a:xfrm>
            </p:grpSpPr>
            <p:pic>
              <p:nvPicPr>
                <p:cNvPr id="11" name="Picture 1"/>
                <p:cNvPicPr>
                  <a:picLocks noChangeAspect="1" noChangeArrowheads="1"/>
                </p:cNvPicPr>
                <p:nvPr/>
              </p:nvPicPr>
              <p:blipFill>
                <a:blip r:embed="rId3" cstate="print"/>
                <a:srcRect/>
                <a:stretch>
                  <a:fillRect/>
                </a:stretch>
              </p:blipFill>
              <p:spPr bwMode="auto">
                <a:xfrm>
                  <a:off x="5334000" y="1981200"/>
                  <a:ext cx="3056249" cy="2362200"/>
                </a:xfrm>
                <a:prstGeom prst="rect">
                  <a:avLst/>
                </a:prstGeom>
                <a:noFill/>
                <a:ln w="9525">
                  <a:noFill/>
                  <a:miter lim="800000"/>
                  <a:headEnd/>
                  <a:tailEnd/>
                </a:ln>
                <a:effectLst/>
              </p:spPr>
            </p:pic>
            <p:sp>
              <p:nvSpPr>
                <p:cNvPr id="12" name="TextBox 11"/>
                <p:cNvSpPr txBox="1"/>
                <p:nvPr/>
              </p:nvSpPr>
              <p:spPr>
                <a:xfrm>
                  <a:off x="6858000" y="2951419"/>
                  <a:ext cx="418116" cy="307777"/>
                </a:xfrm>
                <a:prstGeom prst="rect">
                  <a:avLst/>
                </a:prstGeom>
                <a:noFill/>
              </p:spPr>
              <p:txBody>
                <a:bodyPr wrap="none" rtlCol="0">
                  <a:spAutoFit/>
                </a:bodyPr>
                <a:lstStyle/>
                <a:p>
                  <a:r>
                    <a:rPr lang="en-US" sz="1400" dirty="0" smtClean="0">
                      <a:latin typeface="Arial"/>
                      <a:cs typeface="Arial"/>
                    </a:rPr>
                    <a:t>Cα</a:t>
                  </a:r>
                  <a:endParaRPr lang="en-US" sz="1400" dirty="0">
                    <a:latin typeface="Arial"/>
                    <a:cs typeface="Arial"/>
                  </a:endParaRPr>
                </a:p>
              </p:txBody>
            </p:sp>
            <p:sp>
              <p:nvSpPr>
                <p:cNvPr id="13" name="TextBox 12"/>
                <p:cNvSpPr txBox="1"/>
                <p:nvPr/>
              </p:nvSpPr>
              <p:spPr>
                <a:xfrm>
                  <a:off x="6451288" y="3502784"/>
                  <a:ext cx="417590" cy="307777"/>
                </a:xfrm>
                <a:prstGeom prst="rect">
                  <a:avLst/>
                </a:prstGeom>
                <a:noFill/>
              </p:spPr>
              <p:txBody>
                <a:bodyPr wrap="none" rtlCol="0">
                  <a:spAutoFit/>
                </a:bodyPr>
                <a:lstStyle/>
                <a:p>
                  <a:r>
                    <a:rPr lang="en-US" sz="1400" dirty="0" smtClean="0">
                      <a:latin typeface="Arial"/>
                      <a:cs typeface="Arial"/>
                    </a:rPr>
                    <a:t>Cβ</a:t>
                  </a:r>
                  <a:endParaRPr lang="en-US" sz="1400" dirty="0">
                    <a:latin typeface="Arial"/>
                    <a:cs typeface="Arial"/>
                  </a:endParaRPr>
                </a:p>
              </p:txBody>
            </p:sp>
            <p:sp>
              <p:nvSpPr>
                <p:cNvPr id="14" name="TextBox 13"/>
                <p:cNvSpPr txBox="1"/>
                <p:nvPr/>
              </p:nvSpPr>
              <p:spPr>
                <a:xfrm>
                  <a:off x="5630038" y="3261842"/>
                  <a:ext cx="394183" cy="307777"/>
                </a:xfrm>
                <a:prstGeom prst="rect">
                  <a:avLst/>
                </a:prstGeom>
                <a:noFill/>
              </p:spPr>
              <p:txBody>
                <a:bodyPr wrap="none" rtlCol="0">
                  <a:spAutoFit/>
                </a:bodyPr>
                <a:lstStyle/>
                <a:p>
                  <a:r>
                    <a:rPr lang="en-US" sz="1400" dirty="0" err="1" smtClean="0">
                      <a:latin typeface="Arial"/>
                      <a:cs typeface="Arial"/>
                    </a:rPr>
                    <a:t>Sγ</a:t>
                  </a:r>
                  <a:endParaRPr lang="en-US" sz="1400" dirty="0">
                    <a:latin typeface="Arial"/>
                    <a:cs typeface="Arial"/>
                  </a:endParaRPr>
                </a:p>
              </p:txBody>
            </p:sp>
            <p:sp>
              <p:nvSpPr>
                <p:cNvPr id="15" name="TextBox 14"/>
                <p:cNvSpPr txBox="1"/>
                <p:nvPr/>
              </p:nvSpPr>
              <p:spPr>
                <a:xfrm>
                  <a:off x="5548061" y="2590800"/>
                  <a:ext cx="414259" cy="307777"/>
                </a:xfrm>
                <a:prstGeom prst="rect">
                  <a:avLst/>
                </a:prstGeom>
                <a:noFill/>
              </p:spPr>
              <p:txBody>
                <a:bodyPr wrap="none" rtlCol="0">
                  <a:spAutoFit/>
                </a:bodyPr>
                <a:lstStyle/>
                <a:p>
                  <a:r>
                    <a:rPr lang="en-US" sz="1400" dirty="0" err="1" smtClean="0">
                      <a:latin typeface="Arial"/>
                      <a:cs typeface="Arial"/>
                    </a:rPr>
                    <a:t>C</a:t>
                  </a:r>
                  <a:r>
                    <a:rPr lang="en-US" sz="1400" dirty="0" err="1" smtClean="0">
                      <a:latin typeface="Arial"/>
                      <a:cs typeface="Arial"/>
                      <a:sym typeface="Symbol"/>
                    </a:rPr>
                    <a:t>δ</a:t>
                  </a:r>
                  <a:endParaRPr lang="en-US" sz="1400" dirty="0">
                    <a:latin typeface="Arial"/>
                    <a:cs typeface="Arial"/>
                  </a:endParaRPr>
                </a:p>
              </p:txBody>
            </p:sp>
          </p:grpSp>
          <p:sp>
            <p:nvSpPr>
              <p:cNvPr id="10" name="TextBox 9"/>
              <p:cNvSpPr txBox="1"/>
              <p:nvPr/>
            </p:nvSpPr>
            <p:spPr>
              <a:xfrm>
                <a:off x="5135258" y="3138258"/>
                <a:ext cx="314321" cy="307777"/>
              </a:xfrm>
              <a:prstGeom prst="rect">
                <a:avLst/>
              </a:prstGeom>
              <a:noFill/>
            </p:spPr>
            <p:txBody>
              <a:bodyPr wrap="none" rtlCol="0">
                <a:spAutoFit/>
              </a:bodyPr>
              <a:lstStyle/>
              <a:p>
                <a:r>
                  <a:rPr lang="en-US" sz="1400" dirty="0">
                    <a:latin typeface="Arial"/>
                    <a:cs typeface="Arial"/>
                  </a:rPr>
                  <a:t>N</a:t>
                </a:r>
              </a:p>
            </p:txBody>
          </p:sp>
        </p:grpSp>
        <p:sp>
          <p:nvSpPr>
            <p:cNvPr id="5" name="Curved Right Arrow 4"/>
            <p:cNvSpPr/>
            <p:nvPr/>
          </p:nvSpPr>
          <p:spPr>
            <a:xfrm rot="12723117">
              <a:off x="6250869" y="3091745"/>
              <a:ext cx="211805" cy="541785"/>
            </a:xfrm>
            <a:prstGeom prst="curvedRightArrow">
              <a:avLst/>
            </a:prstGeom>
            <a:solidFill>
              <a:schemeClr val="tx1"/>
            </a:solidFill>
            <a:ln>
              <a:noFill/>
            </a:ln>
            <a:scene3d>
              <a:camera prst="orthographicFront">
                <a:rot lat="0" lon="0" rev="102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urved Right Arrow 5"/>
            <p:cNvSpPr/>
            <p:nvPr/>
          </p:nvSpPr>
          <p:spPr>
            <a:xfrm rot="12723117">
              <a:off x="6792263" y="2958095"/>
              <a:ext cx="211805" cy="541785"/>
            </a:xfrm>
            <a:prstGeom prst="curvedRightArrow">
              <a:avLst/>
            </a:prstGeom>
            <a:solidFill>
              <a:schemeClr val="tx1"/>
            </a:solidFill>
            <a:ln>
              <a:noFill/>
            </a:ln>
            <a:scene3d>
              <a:camera prst="orthographicFront">
                <a:rot lat="0" lon="0" rev="522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5979883" y="3453925"/>
              <a:ext cx="464741" cy="461665"/>
            </a:xfrm>
            <a:prstGeom prst="rect">
              <a:avLst/>
            </a:prstGeom>
            <a:noFill/>
          </p:spPr>
          <p:txBody>
            <a:bodyPr wrap="none" rtlCol="0">
              <a:spAutoFit/>
            </a:bodyPr>
            <a:lstStyle/>
            <a:p>
              <a:pPr marL="0" lvl="1"/>
              <a:r>
                <a:rPr lang="en-US" sz="2400" dirty="0" smtClean="0"/>
                <a:t>χ</a:t>
              </a:r>
              <a:r>
                <a:rPr lang="en-US" sz="2400" baseline="-25000" dirty="0" smtClean="0"/>
                <a:t>2</a:t>
              </a:r>
            </a:p>
          </p:txBody>
        </p:sp>
        <p:sp>
          <p:nvSpPr>
            <p:cNvPr id="8" name="TextBox 7"/>
            <p:cNvSpPr txBox="1"/>
            <p:nvPr/>
          </p:nvSpPr>
          <p:spPr>
            <a:xfrm>
              <a:off x="7024130" y="3247309"/>
              <a:ext cx="466794" cy="461665"/>
            </a:xfrm>
            <a:prstGeom prst="rect">
              <a:avLst/>
            </a:prstGeom>
            <a:noFill/>
          </p:spPr>
          <p:txBody>
            <a:bodyPr wrap="none" rtlCol="0">
              <a:spAutoFit/>
            </a:bodyPr>
            <a:lstStyle/>
            <a:p>
              <a:pPr marL="0" lvl="1"/>
              <a:r>
                <a:rPr lang="en-US" sz="2400" dirty="0" smtClean="0"/>
                <a:t>χ</a:t>
              </a:r>
              <a:r>
                <a:rPr lang="en-US" sz="2400" baseline="-25000" dirty="0" smtClean="0"/>
                <a:t>1</a:t>
              </a:r>
            </a:p>
          </p:txBody>
        </p:sp>
      </p:grpSp>
      <p:pic>
        <p:nvPicPr>
          <p:cNvPr id="27" name="Picture 26"/>
          <p:cNvPicPr>
            <a:picLocks noChangeAspect="1"/>
          </p:cNvPicPr>
          <p:nvPr/>
        </p:nvPicPr>
        <p:blipFill>
          <a:blip r:embed="rId4">
            <a:extLst>
              <a:ext uri="{BEBA8EAE-BF5A-486C-A8C5-ECC9F3942E4B}">
                <a14:imgProps xmlns:a14="http://schemas.microsoft.com/office/drawing/2010/main">
                  <a14:imgLayer r:embed="rId5">
                    <a14:imgEffect>
                      <a14:backgroundRemoval t="0" b="98282" l="716" r="100000"/>
                    </a14:imgEffect>
                  </a14:imgLayer>
                </a14:imgProps>
              </a:ext>
            </a:extLst>
          </a:blip>
          <a:stretch>
            <a:fillRect/>
          </a:stretch>
        </p:blipFill>
        <p:spPr>
          <a:xfrm>
            <a:off x="495966" y="4001931"/>
            <a:ext cx="2743200" cy="2856069"/>
          </a:xfrm>
          <a:prstGeom prst="rect">
            <a:avLst/>
          </a:prstGeom>
        </p:spPr>
      </p:pic>
      <p:pic>
        <p:nvPicPr>
          <p:cNvPr id="28" name="Picture 27"/>
          <p:cNvPicPr>
            <a:picLocks noChangeAspect="1"/>
          </p:cNvPicPr>
          <p:nvPr/>
        </p:nvPicPr>
        <p:blipFill>
          <a:blip r:embed="rId6">
            <a:extLst>
              <a:ext uri="{BEBA8EAE-BF5A-486C-A8C5-ECC9F3942E4B}">
                <a14:imgProps xmlns:a14="http://schemas.microsoft.com/office/drawing/2010/main">
                  <a14:imgLayer r:embed="rId7">
                    <a14:imgEffect>
                      <a14:backgroundRemoval t="0" b="100000" l="0" r="100000"/>
                    </a14:imgEffect>
                  </a14:imgLayer>
                </a14:imgProps>
              </a:ext>
            </a:extLst>
          </a:blip>
          <a:stretch>
            <a:fillRect/>
          </a:stretch>
        </p:blipFill>
        <p:spPr>
          <a:xfrm>
            <a:off x="5924139" y="3798717"/>
            <a:ext cx="2743200" cy="2879642"/>
          </a:xfrm>
          <a:prstGeom prst="rect">
            <a:avLst/>
          </a:prstGeom>
        </p:spPr>
      </p:pic>
      <p:sp>
        <p:nvSpPr>
          <p:cNvPr id="30" name="Bent Arrow 29"/>
          <p:cNvSpPr/>
          <p:nvPr/>
        </p:nvSpPr>
        <p:spPr>
          <a:xfrm rot="10800000">
            <a:off x="3268683" y="3654888"/>
            <a:ext cx="1281254" cy="1802907"/>
          </a:xfrm>
          <a:prstGeom prst="bentArrow">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Bent Arrow 30"/>
          <p:cNvSpPr/>
          <p:nvPr/>
        </p:nvSpPr>
        <p:spPr>
          <a:xfrm rot="10800000">
            <a:off x="4244733" y="3669984"/>
            <a:ext cx="1281254" cy="1802907"/>
          </a:xfrm>
          <a:prstGeom prst="bentArrow">
            <a:avLst/>
          </a:prstGeom>
          <a:solidFill>
            <a:srgbClr val="FF0000"/>
          </a:solidFill>
          <a:ln>
            <a:noFill/>
          </a:ln>
          <a:effectLst>
            <a:outerShdw blurRad="40000" dist="23000" dir="5400000" rotWithShape="0">
              <a:srgbClr val="000000">
                <a:alpha val="35000"/>
              </a:srgbClr>
            </a:outerShdw>
          </a:effectLst>
          <a:scene3d>
            <a:camera prst="orthographicFront">
              <a:rot lat="0" lon="10800000" rev="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5" name="TextBox 24"/>
          <p:cNvSpPr txBox="1"/>
          <p:nvPr/>
        </p:nvSpPr>
        <p:spPr>
          <a:xfrm>
            <a:off x="541135" y="1568212"/>
            <a:ext cx="1423136" cy="1200328"/>
          </a:xfrm>
          <a:prstGeom prst="rect">
            <a:avLst/>
          </a:prstGeom>
          <a:noFill/>
        </p:spPr>
        <p:txBody>
          <a:bodyPr wrap="none" rtlCol="0">
            <a:spAutoFit/>
          </a:bodyPr>
          <a:lstStyle/>
          <a:p>
            <a:r>
              <a:rPr lang="en-US" sz="2400" b="1" u="sng" dirty="0" smtClean="0">
                <a:solidFill>
                  <a:srgbClr val="753E3E"/>
                </a:solidFill>
              </a:rPr>
              <a:t>Old (1D)</a:t>
            </a:r>
          </a:p>
          <a:p>
            <a:pPr marL="342900" lvl="1" indent="-342900">
              <a:buFont typeface="Arial"/>
              <a:buChar char="•"/>
            </a:pPr>
            <a:r>
              <a:rPr lang="en-US" sz="2400" dirty="0" smtClean="0"/>
              <a:t>χ</a:t>
            </a:r>
            <a:r>
              <a:rPr lang="en-US" sz="2400" baseline="-25000" dirty="0" smtClean="0"/>
              <a:t>1</a:t>
            </a:r>
          </a:p>
          <a:p>
            <a:pPr marL="342900" lvl="1" indent="-342900">
              <a:buFont typeface="Arial"/>
              <a:buChar char="•"/>
            </a:pPr>
            <a:r>
              <a:rPr lang="en-US" sz="2400" dirty="0" smtClean="0"/>
              <a:t>18 ns</a:t>
            </a:r>
            <a:endParaRPr lang="en-US" sz="2400" dirty="0"/>
          </a:p>
        </p:txBody>
      </p:sp>
      <p:sp>
        <p:nvSpPr>
          <p:cNvPr id="26" name="TextBox 25"/>
          <p:cNvSpPr txBox="1"/>
          <p:nvPr/>
        </p:nvSpPr>
        <p:spPr>
          <a:xfrm>
            <a:off x="7008815" y="1568212"/>
            <a:ext cx="1542910" cy="1200328"/>
          </a:xfrm>
          <a:prstGeom prst="rect">
            <a:avLst/>
          </a:prstGeom>
          <a:noFill/>
        </p:spPr>
        <p:txBody>
          <a:bodyPr wrap="none" rtlCol="0">
            <a:spAutoFit/>
          </a:bodyPr>
          <a:lstStyle/>
          <a:p>
            <a:r>
              <a:rPr lang="en-US" sz="2400" b="1" u="sng" dirty="0" smtClean="0">
                <a:solidFill>
                  <a:srgbClr val="753E3E"/>
                </a:solidFill>
              </a:rPr>
              <a:t>New (2D)</a:t>
            </a:r>
          </a:p>
          <a:p>
            <a:pPr marL="342900" lvl="1" indent="-342900">
              <a:buFont typeface="Arial"/>
              <a:buChar char="•"/>
            </a:pPr>
            <a:r>
              <a:rPr lang="en-US" sz="2400" dirty="0" smtClean="0"/>
              <a:t>χ</a:t>
            </a:r>
            <a:r>
              <a:rPr lang="en-US" sz="2400" baseline="-25000" dirty="0" smtClean="0"/>
              <a:t>1</a:t>
            </a:r>
            <a:r>
              <a:rPr lang="en-US" sz="2400" dirty="0" smtClean="0"/>
              <a:t> + χ</a:t>
            </a:r>
            <a:r>
              <a:rPr lang="en-US" sz="2400" baseline="-25000" dirty="0" smtClean="0"/>
              <a:t>2</a:t>
            </a:r>
            <a:endParaRPr lang="en-US" sz="2400" dirty="0"/>
          </a:p>
          <a:p>
            <a:pPr marL="342900" lvl="1" indent="-342900">
              <a:buFont typeface="Arial"/>
              <a:buChar char="•"/>
            </a:pPr>
            <a:r>
              <a:rPr lang="en-US" sz="2400" dirty="0" smtClean="0"/>
              <a:t>57.6 ns</a:t>
            </a:r>
            <a:endParaRPr lang="en-US" sz="2400" baseline="-25000" dirty="0"/>
          </a:p>
        </p:txBody>
      </p:sp>
    </p:spTree>
    <p:extLst>
      <p:ext uri="{BB962C8B-B14F-4D97-AF65-F5344CB8AC3E}">
        <p14:creationId xmlns:p14="http://schemas.microsoft.com/office/powerpoint/2010/main" val="18786374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549275" y="107576"/>
            <a:ext cx="8042276" cy="1336956"/>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2D-WHAM</a:t>
            </a:r>
            <a:endParaRPr lang="en-US" dirty="0"/>
          </a:p>
        </p:txBody>
      </p:sp>
      <p:sp>
        <p:nvSpPr>
          <p:cNvPr id="3" name="Content Placeholder 2"/>
          <p:cNvSpPr txBox="1">
            <a:spLocks/>
          </p:cNvSpPr>
          <p:nvPr/>
        </p:nvSpPr>
        <p:spPr>
          <a:xfrm>
            <a:off x="549275" y="1600200"/>
            <a:ext cx="8042276" cy="5257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457200" indent="-457200">
              <a:buFont typeface="+mj-lt"/>
              <a:buAutoNum type="arabicPeriod"/>
            </a:pPr>
            <a:r>
              <a:rPr lang="en-US" dirty="0" smtClean="0"/>
              <a:t>Convert 2D-problem to 1D-problem</a:t>
            </a:r>
          </a:p>
          <a:p>
            <a:pPr marL="793750" lvl="1" indent="-457200"/>
            <a:r>
              <a:rPr lang="en-US" dirty="0" smtClean="0"/>
              <a:t>Bin(0,0)=0, Bin(0,1)=1, … </a:t>
            </a:r>
          </a:p>
          <a:p>
            <a:pPr marL="793750" lvl="1" indent="-457200"/>
            <a:endParaRPr lang="en-US" dirty="0" smtClean="0"/>
          </a:p>
          <a:p>
            <a:pPr marL="336550" lvl="1" indent="0">
              <a:buFont typeface="Courier New" pitchFamily="49" charset="0"/>
              <a:buNone/>
            </a:pPr>
            <a:endParaRPr lang="en-US" dirty="0" smtClean="0"/>
          </a:p>
          <a:p>
            <a:pPr marL="336550" lvl="1" indent="0">
              <a:buFont typeface="Courier New" pitchFamily="49" charset="0"/>
              <a:buNone/>
            </a:pPr>
            <a:endParaRPr lang="en-US" dirty="0" smtClean="0"/>
          </a:p>
          <a:p>
            <a:pPr marL="793750" lvl="1" indent="-457200"/>
            <a:r>
              <a:rPr lang="en-US" dirty="0" smtClean="0"/>
              <a:t>For 72x72 5</a:t>
            </a:r>
            <a:r>
              <a:rPr lang="en-US" baseline="30000" dirty="0" smtClean="0"/>
              <a:t>o</a:t>
            </a:r>
            <a:r>
              <a:rPr lang="en-US" dirty="0" smtClean="0"/>
              <a:t> bins, 5184 total bins</a:t>
            </a:r>
          </a:p>
          <a:p>
            <a:pPr marL="457200" indent="-457200">
              <a:buFont typeface="+mj-lt"/>
              <a:buAutoNum type="arabicPeriod"/>
            </a:pPr>
            <a:r>
              <a:rPr lang="en-US" dirty="0" smtClean="0"/>
              <a:t>Convert 1D python script to </a:t>
            </a:r>
            <a:r>
              <a:rPr lang="en-US" dirty="0"/>
              <a:t>C</a:t>
            </a:r>
            <a:r>
              <a:rPr lang="en-US" dirty="0" smtClean="0"/>
              <a:t>++ </a:t>
            </a:r>
          </a:p>
          <a:p>
            <a:pPr marL="457200" indent="-457200">
              <a:buFont typeface="+mj-lt"/>
              <a:buAutoNum type="arabicPeriod"/>
            </a:pPr>
            <a:r>
              <a:rPr lang="en-US" dirty="0" smtClean="0"/>
              <a:t>Bug found! Fix and test against known potential</a:t>
            </a:r>
          </a:p>
          <a:p>
            <a:pPr marL="793750" lvl="1" indent="-457200"/>
            <a:r>
              <a:rPr lang="en-US" dirty="0" err="1" smtClean="0"/>
              <a:t>Ryckaert</a:t>
            </a:r>
            <a:r>
              <a:rPr lang="en-US" dirty="0" smtClean="0"/>
              <a:t>-Bell alkane potential:</a:t>
            </a:r>
          </a:p>
          <a:p>
            <a:pPr marL="793750" lvl="1" indent="-457200"/>
            <a:endParaRPr lang="en-US" dirty="0" smtClean="0"/>
          </a:p>
          <a:p>
            <a:pPr marL="793750" lvl="1" indent="-457200"/>
            <a:endParaRPr lang="en-US" dirty="0" smtClean="0"/>
          </a:p>
          <a:p>
            <a:pPr marL="336550" lvl="1" indent="0">
              <a:buFont typeface="Courier New" pitchFamily="49" charset="0"/>
              <a:buNone/>
            </a:pPr>
            <a:endParaRPr lang="en-US" dirty="0" smtClean="0"/>
          </a:p>
          <a:p>
            <a:pPr marL="793750" lvl="1" indent="-457200"/>
            <a:r>
              <a:rPr lang="en-US" dirty="0" err="1" smtClean="0"/>
              <a:t>C</a:t>
            </a:r>
            <a:r>
              <a:rPr lang="en-US" baseline="-25000" dirty="0" err="1" smtClean="0"/>
              <a:t>n</a:t>
            </a:r>
            <a:r>
              <a:rPr lang="en-US" dirty="0" smtClean="0"/>
              <a:t>={9.28, 12.16, -13.12, -3.06, 26.24, -31.5}</a:t>
            </a:r>
          </a:p>
          <a:p>
            <a:pPr marL="336550" lvl="1" indent="0">
              <a:buFont typeface="Courier New" pitchFamily="49" charset="0"/>
              <a:buNone/>
            </a:pPr>
            <a:endParaRPr lang="en-US" dirty="0" smtClean="0"/>
          </a:p>
        </p:txBody>
      </p:sp>
      <p:graphicFrame>
        <p:nvGraphicFramePr>
          <p:cNvPr id="4" name="Object 3"/>
          <p:cNvGraphicFramePr>
            <a:graphicFrameLocks noChangeAspect="1"/>
          </p:cNvGraphicFramePr>
          <p:nvPr>
            <p:extLst>
              <p:ext uri="{D42A27DB-BD31-4B8C-83A1-F6EECF244321}">
                <p14:modId xmlns:p14="http://schemas.microsoft.com/office/powerpoint/2010/main" val="2960050934"/>
              </p:ext>
            </p:extLst>
          </p:nvPr>
        </p:nvGraphicFramePr>
        <p:xfrm>
          <a:off x="2849563" y="4545731"/>
          <a:ext cx="3190875" cy="1114425"/>
        </p:xfrm>
        <a:graphic>
          <a:graphicData uri="http://schemas.openxmlformats.org/presentationml/2006/ole">
            <mc:AlternateContent xmlns:mc="http://schemas.openxmlformats.org/markup-compatibility/2006">
              <mc:Choice xmlns:v="urn:schemas-microsoft-com:vml" Requires="v">
                <p:oleObj spid="_x0000_s54491" name="Equation" r:id="rId3" imgW="1308100" imgH="457200" progId="Equation.3">
                  <p:embed/>
                </p:oleObj>
              </mc:Choice>
              <mc:Fallback>
                <p:oleObj name="Equation" r:id="rId3" imgW="1308100" imgH="457200" progId="Equation.3">
                  <p:embed/>
                  <p:pic>
                    <p:nvPicPr>
                      <p:cNvPr id="0" name=""/>
                      <p:cNvPicPr/>
                      <p:nvPr/>
                    </p:nvPicPr>
                    <p:blipFill>
                      <a:blip r:embed="rId4"/>
                      <a:stretch>
                        <a:fillRect/>
                      </a:stretch>
                    </p:blipFill>
                    <p:spPr>
                      <a:xfrm>
                        <a:off x="2849563" y="4545731"/>
                        <a:ext cx="3190875" cy="1114425"/>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775811220"/>
              </p:ext>
            </p:extLst>
          </p:nvPr>
        </p:nvGraphicFramePr>
        <p:xfrm>
          <a:off x="1809750" y="2209800"/>
          <a:ext cx="5267325" cy="1146175"/>
        </p:xfrm>
        <a:graphic>
          <a:graphicData uri="http://schemas.openxmlformats.org/presentationml/2006/ole">
            <mc:AlternateContent xmlns:mc="http://schemas.openxmlformats.org/markup-compatibility/2006">
              <mc:Choice xmlns:v="urn:schemas-microsoft-com:vml" Requires="v">
                <p:oleObj spid="_x0000_s54492" name="Equation" r:id="rId5" imgW="2159000" imgH="469900" progId="Equation.3">
                  <p:embed/>
                </p:oleObj>
              </mc:Choice>
              <mc:Fallback>
                <p:oleObj name="Equation" r:id="rId5" imgW="2159000" imgH="469900" progId="Equation.3">
                  <p:embed/>
                  <p:pic>
                    <p:nvPicPr>
                      <p:cNvPr id="0" name=""/>
                      <p:cNvPicPr/>
                      <p:nvPr/>
                    </p:nvPicPr>
                    <p:blipFill>
                      <a:blip r:embed="rId6"/>
                      <a:stretch>
                        <a:fillRect/>
                      </a:stretch>
                    </p:blipFill>
                    <p:spPr>
                      <a:xfrm>
                        <a:off x="1809750" y="2209800"/>
                        <a:ext cx="5267325" cy="1146175"/>
                      </a:xfrm>
                      <a:prstGeom prst="rect">
                        <a:avLst/>
                      </a:prstGeom>
                    </p:spPr>
                  </p:pic>
                </p:oleObj>
              </mc:Fallback>
            </mc:AlternateContent>
          </a:graphicData>
        </a:graphic>
      </p:graphicFrame>
    </p:spTree>
    <p:extLst>
      <p:ext uri="{BB962C8B-B14F-4D97-AF65-F5344CB8AC3E}">
        <p14:creationId xmlns:p14="http://schemas.microsoft.com/office/powerpoint/2010/main" val="38166340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2"/>
          <p:cNvSpPr txBox="1">
            <a:spLocks/>
          </p:cNvSpPr>
          <p:nvPr/>
        </p:nvSpPr>
        <p:spPr>
          <a:xfrm>
            <a:off x="457200" y="648858"/>
            <a:ext cx="8229600" cy="1143000"/>
          </a:xfrm>
          <a:prstGeom prst="rect">
            <a:avLst/>
          </a:prstGeom>
        </p:spPr>
        <p:txBody>
          <a:bodyPr>
            <a:normAutofit fontScale="60000" lnSpcReduction="20000"/>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Stark turning rate and dielectric constant</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2692720962"/>
              </p:ext>
            </p:extLst>
          </p:nvPr>
        </p:nvGraphicFramePr>
        <p:xfrm>
          <a:off x="4572000" y="3117420"/>
          <a:ext cx="4191000" cy="1735137"/>
        </p:xfrm>
        <a:graphic>
          <a:graphicData uri="http://schemas.openxmlformats.org/presentationml/2006/ole">
            <mc:AlternateContent xmlns:mc="http://schemas.openxmlformats.org/markup-compatibility/2006">
              <mc:Choice xmlns:v="urn:schemas-microsoft-com:vml" Requires="v">
                <p:oleObj spid="_x0000_s39684" name="Equation" r:id="rId3" imgW="2234880" imgH="787320" progId="Equation.3">
                  <p:embed/>
                </p:oleObj>
              </mc:Choice>
              <mc:Fallback>
                <p:oleObj name="Equation" r:id="rId3" imgW="2234880" imgH="78732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117420"/>
                        <a:ext cx="4191000" cy="1735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nvSpPr>
        <p:spPr>
          <a:xfrm>
            <a:off x="0" y="2126820"/>
            <a:ext cx="4572000" cy="584775"/>
          </a:xfrm>
          <a:prstGeom prst="rect">
            <a:avLst/>
          </a:prstGeom>
          <a:noFill/>
        </p:spPr>
        <p:txBody>
          <a:bodyPr wrap="square" rtlCol="0">
            <a:spAutoFit/>
          </a:bodyPr>
          <a:lstStyle/>
          <a:p>
            <a:pPr algn="ctr"/>
            <a:r>
              <a:rPr lang="en-US" sz="3200" u="sng" dirty="0" smtClean="0"/>
              <a:t>Stark effect</a:t>
            </a:r>
            <a:endParaRPr lang="en-US" sz="3200" u="sng" dirty="0"/>
          </a:p>
        </p:txBody>
      </p:sp>
      <p:sp>
        <p:nvSpPr>
          <p:cNvPr id="5" name="TextBox 4"/>
          <p:cNvSpPr txBox="1"/>
          <p:nvPr/>
        </p:nvSpPr>
        <p:spPr>
          <a:xfrm>
            <a:off x="4572000" y="2126820"/>
            <a:ext cx="4572000" cy="584775"/>
          </a:xfrm>
          <a:prstGeom prst="rect">
            <a:avLst/>
          </a:prstGeom>
          <a:noFill/>
        </p:spPr>
        <p:txBody>
          <a:bodyPr wrap="square" rtlCol="0">
            <a:spAutoFit/>
          </a:bodyPr>
          <a:lstStyle/>
          <a:p>
            <a:pPr algn="ctr"/>
            <a:r>
              <a:rPr lang="en-US" sz="3200" u="sng" dirty="0" smtClean="0"/>
              <a:t>Linear PBE</a:t>
            </a:r>
            <a:endParaRPr lang="en-US" sz="3200" u="sng" dirty="0"/>
          </a:p>
        </p:txBody>
      </p:sp>
      <p:graphicFrame>
        <p:nvGraphicFramePr>
          <p:cNvPr id="6" name="Object 5"/>
          <p:cNvGraphicFramePr>
            <a:graphicFrameLocks noChangeAspect="1"/>
          </p:cNvGraphicFramePr>
          <p:nvPr>
            <p:extLst>
              <p:ext uri="{D42A27DB-BD31-4B8C-83A1-F6EECF244321}">
                <p14:modId xmlns:p14="http://schemas.microsoft.com/office/powerpoint/2010/main" val="2300456757"/>
              </p:ext>
            </p:extLst>
          </p:nvPr>
        </p:nvGraphicFramePr>
        <p:xfrm>
          <a:off x="381000" y="3046558"/>
          <a:ext cx="3657600" cy="1819275"/>
        </p:xfrm>
        <a:graphic>
          <a:graphicData uri="http://schemas.openxmlformats.org/presentationml/2006/ole">
            <mc:AlternateContent xmlns:mc="http://schemas.openxmlformats.org/markup-compatibility/2006">
              <mc:Choice xmlns:v="urn:schemas-microsoft-com:vml" Requires="v">
                <p:oleObj spid="_x0000_s39685" name="Equation" r:id="rId5" imgW="1676160" imgH="888840" progId="Equation.3">
                  <p:embed/>
                </p:oleObj>
              </mc:Choice>
              <mc:Fallback>
                <p:oleObj name="Equation" r:id="rId5" imgW="1676160" imgH="8888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3046558"/>
                        <a:ext cx="3657600" cy="1819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548637333"/>
              </p:ext>
            </p:extLst>
          </p:nvPr>
        </p:nvGraphicFramePr>
        <p:xfrm>
          <a:off x="3632200" y="5479620"/>
          <a:ext cx="1879600" cy="406400"/>
        </p:xfrm>
        <a:graphic>
          <a:graphicData uri="http://schemas.openxmlformats.org/presentationml/2006/ole">
            <mc:AlternateContent xmlns:mc="http://schemas.openxmlformats.org/markup-compatibility/2006">
              <mc:Choice xmlns:v="urn:schemas-microsoft-com:vml" Requires="v">
                <p:oleObj spid="_x0000_s39686" name="Equation" r:id="rId7" imgW="939600" imgH="203040" progId="Equation.3">
                  <p:embed/>
                </p:oleObj>
              </mc:Choice>
              <mc:Fallback>
                <p:oleObj name="Equation" r:id="rId7" imgW="93960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2200" y="5479620"/>
                        <a:ext cx="18796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ight Arrow 7"/>
          <p:cNvSpPr/>
          <p:nvPr/>
        </p:nvSpPr>
        <p:spPr>
          <a:xfrm rot="1800000">
            <a:off x="1618711" y="4803304"/>
            <a:ext cx="2272892" cy="37826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9600000">
            <a:off x="5479335" y="4943068"/>
            <a:ext cx="2272892" cy="35945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96759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2755"/>
            <a:ext cx="8686800" cy="980207"/>
          </a:xfrm>
        </p:spPr>
        <p:txBody>
          <a:bodyPr>
            <a:noAutofit/>
          </a:bodyPr>
          <a:lstStyle/>
          <a:p>
            <a:r>
              <a:rPr lang="en-US" sz="6000" dirty="0" smtClean="0"/>
              <a:t>Outline</a:t>
            </a:r>
            <a:endParaRPr lang="en-US" sz="6000" dirty="0"/>
          </a:p>
        </p:txBody>
      </p:sp>
      <p:graphicFrame>
        <p:nvGraphicFramePr>
          <p:cNvPr id="5" name="Diagram 4"/>
          <p:cNvGraphicFramePr/>
          <p:nvPr>
            <p:extLst>
              <p:ext uri="{D42A27DB-BD31-4B8C-83A1-F6EECF244321}">
                <p14:modId xmlns:p14="http://schemas.microsoft.com/office/powerpoint/2010/main" val="1839150912"/>
              </p:ext>
            </p:extLst>
          </p:nvPr>
        </p:nvGraphicFramePr>
        <p:xfrm>
          <a:off x="1" y="1397000"/>
          <a:ext cx="9037292" cy="546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p:cNvSpPr/>
          <p:nvPr/>
        </p:nvSpPr>
        <p:spPr>
          <a:xfrm>
            <a:off x="593608" y="2940651"/>
            <a:ext cx="8449056" cy="552230"/>
          </a:xfrm>
          <a:prstGeom prst="rect">
            <a:avLst/>
          </a:prstGeom>
          <a:solidFill>
            <a:srgbClr val="FFFF00">
              <a:alpha val="30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655015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t="10668" b="12000"/>
          <a:stretch/>
        </p:blipFill>
        <p:spPr>
          <a:xfrm>
            <a:off x="22872" y="1371600"/>
            <a:ext cx="4396728" cy="5494798"/>
          </a:xfrm>
          <a:prstGeom prst="rect">
            <a:avLst/>
          </a:prstGeom>
        </p:spPr>
      </p:pic>
      <p:sp>
        <p:nvSpPr>
          <p:cNvPr id="2" name="Title 1"/>
          <p:cNvSpPr>
            <a:spLocks noGrp="1"/>
          </p:cNvSpPr>
          <p:nvPr>
            <p:ph type="title"/>
          </p:nvPr>
        </p:nvSpPr>
        <p:spPr/>
        <p:txBody>
          <a:bodyPr>
            <a:normAutofit/>
          </a:bodyPr>
          <a:lstStyle/>
          <a:p>
            <a:r>
              <a:rPr lang="en-US" dirty="0" smtClean="0"/>
              <a:t>Why Study Protein Electrostatics?</a:t>
            </a:r>
            <a:endParaRPr lang="en-US" dirty="0"/>
          </a:p>
        </p:txBody>
      </p:sp>
      <p:sp>
        <p:nvSpPr>
          <p:cNvPr id="4" name="TextBox 3"/>
          <p:cNvSpPr txBox="1"/>
          <p:nvPr/>
        </p:nvSpPr>
        <p:spPr>
          <a:xfrm>
            <a:off x="5046003" y="5934670"/>
            <a:ext cx="4097997" cy="923330"/>
          </a:xfrm>
          <a:prstGeom prst="rect">
            <a:avLst/>
          </a:prstGeom>
          <a:noFill/>
        </p:spPr>
        <p:txBody>
          <a:bodyPr wrap="none" rtlCol="0">
            <a:spAutoFit/>
          </a:bodyPr>
          <a:lstStyle/>
          <a:p>
            <a:r>
              <a:rPr lang="en-US" dirty="0" err="1" smtClean="0"/>
              <a:t>Ragain</a:t>
            </a:r>
            <a:r>
              <a:rPr lang="en-US" dirty="0" smtClean="0"/>
              <a:t>, </a:t>
            </a:r>
            <a:r>
              <a:rPr lang="en-US" i="1" dirty="0" smtClean="0"/>
              <a:t>et al.,</a:t>
            </a:r>
            <a:r>
              <a:rPr lang="en-US" dirty="0" smtClean="0"/>
              <a:t> J. Phys. Chem. B </a:t>
            </a:r>
            <a:r>
              <a:rPr lang="en-US" b="1" dirty="0" smtClean="0"/>
              <a:t>2012</a:t>
            </a:r>
          </a:p>
          <a:p>
            <a:r>
              <a:rPr lang="en-US" dirty="0" smtClean="0"/>
              <a:t>Huang, </a:t>
            </a:r>
            <a:r>
              <a:rPr lang="en-US" i="1" dirty="0" smtClean="0"/>
              <a:t>et al.,</a:t>
            </a:r>
            <a:r>
              <a:rPr lang="en-US" dirty="0" smtClean="0"/>
              <a:t> Nat. </a:t>
            </a:r>
            <a:r>
              <a:rPr lang="en-US" dirty="0" err="1" smtClean="0"/>
              <a:t>Struct</a:t>
            </a:r>
            <a:r>
              <a:rPr lang="en-US" dirty="0" smtClean="0"/>
              <a:t>. Bio. </a:t>
            </a:r>
            <a:r>
              <a:rPr lang="en-US" b="1" dirty="0" smtClean="0"/>
              <a:t>1998</a:t>
            </a:r>
          </a:p>
          <a:p>
            <a:r>
              <a:rPr lang="en-US" dirty="0" err="1" smtClean="0"/>
              <a:t>Nassar</a:t>
            </a:r>
            <a:r>
              <a:rPr lang="en-US" dirty="0" smtClean="0"/>
              <a:t>, </a:t>
            </a:r>
            <a:r>
              <a:rPr lang="en-US" i="1" dirty="0" smtClean="0"/>
              <a:t>et al.,</a:t>
            </a:r>
            <a:r>
              <a:rPr lang="en-US" dirty="0" smtClean="0"/>
              <a:t> Nat. </a:t>
            </a:r>
            <a:r>
              <a:rPr lang="en-US" dirty="0" err="1" smtClean="0"/>
              <a:t>Struct</a:t>
            </a:r>
            <a:r>
              <a:rPr lang="en-US" dirty="0" smtClean="0"/>
              <a:t>. Bio. </a:t>
            </a:r>
            <a:r>
              <a:rPr lang="en-US" b="1" dirty="0" smtClean="0"/>
              <a:t>1996</a:t>
            </a:r>
            <a:endParaRPr lang="en-US" b="1" dirty="0"/>
          </a:p>
        </p:txBody>
      </p:sp>
      <p:pic>
        <p:nvPicPr>
          <p:cNvPr id="7" name="Picture 6"/>
          <p:cNvPicPr>
            <a:picLocks noChangeAspect="1"/>
          </p:cNvPicPr>
          <p:nvPr/>
        </p:nvPicPr>
        <p:blipFill>
          <a:blip r:embed="rId4"/>
          <a:stretch>
            <a:fillRect/>
          </a:stretch>
        </p:blipFill>
        <p:spPr>
          <a:xfrm>
            <a:off x="3962400" y="3200400"/>
            <a:ext cx="5213350" cy="1357751"/>
          </a:xfrm>
          <a:prstGeom prst="rect">
            <a:avLst/>
          </a:prstGeom>
        </p:spPr>
      </p:pic>
    </p:spTree>
    <p:extLst>
      <p:ext uri="{BB962C8B-B14F-4D97-AF65-F5344CB8AC3E}">
        <p14:creationId xmlns:p14="http://schemas.microsoft.com/office/powerpoint/2010/main" val="174008818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10592" b="6743"/>
          <a:stretch/>
        </p:blipFill>
        <p:spPr>
          <a:xfrm>
            <a:off x="5379450" y="1828800"/>
            <a:ext cx="3764550" cy="5029200"/>
          </a:xfrm>
          <a:prstGeom prst="rect">
            <a:avLst/>
          </a:prstGeom>
        </p:spPr>
      </p:pic>
      <p:pic>
        <p:nvPicPr>
          <p:cNvPr id="8" name="Picture 7"/>
          <p:cNvPicPr>
            <a:picLocks noChangeAspect="1"/>
          </p:cNvPicPr>
          <p:nvPr/>
        </p:nvPicPr>
        <p:blipFill rotWithShape="1">
          <a:blip r:embed="rId4"/>
          <a:srcRect t="10668" b="6667"/>
          <a:stretch/>
        </p:blipFill>
        <p:spPr>
          <a:xfrm>
            <a:off x="0" y="1828800"/>
            <a:ext cx="3764550" cy="5029200"/>
          </a:xfrm>
          <a:prstGeom prst="rect">
            <a:avLst/>
          </a:prstGeom>
        </p:spPr>
      </p:pic>
      <p:sp>
        <p:nvSpPr>
          <p:cNvPr id="2" name="Title 1"/>
          <p:cNvSpPr>
            <a:spLocks noGrp="1"/>
          </p:cNvSpPr>
          <p:nvPr>
            <p:ph type="title"/>
          </p:nvPr>
        </p:nvSpPr>
        <p:spPr/>
        <p:txBody>
          <a:bodyPr>
            <a:normAutofit fontScale="90000"/>
          </a:bodyPr>
          <a:lstStyle/>
          <a:p>
            <a:r>
              <a:rPr lang="en-US" dirty="0" smtClean="0"/>
              <a:t>System: </a:t>
            </a:r>
            <a:r>
              <a:rPr lang="en-US" dirty="0" err="1" smtClean="0"/>
              <a:t>GTPases</a:t>
            </a:r>
            <a:r>
              <a:rPr lang="en-US" dirty="0" smtClean="0"/>
              <a:t> Rap1a and p21 Ras, Each Docked to </a:t>
            </a:r>
            <a:r>
              <a:rPr lang="en-US" dirty="0" err="1" smtClean="0"/>
              <a:t>RalGDS</a:t>
            </a:r>
            <a:endParaRPr lang="en-US" dirty="0"/>
          </a:p>
        </p:txBody>
      </p:sp>
      <p:sp>
        <p:nvSpPr>
          <p:cNvPr id="6" name="TextBox 5"/>
          <p:cNvSpPr txBox="1"/>
          <p:nvPr/>
        </p:nvSpPr>
        <p:spPr>
          <a:xfrm>
            <a:off x="0" y="4318337"/>
            <a:ext cx="954358" cy="1015663"/>
          </a:xfrm>
          <a:prstGeom prst="rect">
            <a:avLst/>
          </a:prstGeom>
          <a:noFill/>
        </p:spPr>
        <p:txBody>
          <a:bodyPr wrap="none" rtlCol="0">
            <a:spAutoFit/>
          </a:bodyPr>
          <a:lstStyle/>
          <a:p>
            <a:r>
              <a:rPr lang="en-US" sz="2000" dirty="0" smtClean="0"/>
              <a:t>1GUA:</a:t>
            </a:r>
          </a:p>
          <a:p>
            <a:r>
              <a:rPr lang="en-US" sz="2000" dirty="0" smtClean="0">
                <a:solidFill>
                  <a:srgbClr val="0000FF"/>
                </a:solidFill>
              </a:rPr>
              <a:t>Rap1a</a:t>
            </a:r>
            <a:endParaRPr lang="en-US" sz="2000" dirty="0">
              <a:solidFill>
                <a:srgbClr val="0000FF"/>
              </a:solidFill>
            </a:endParaRPr>
          </a:p>
          <a:p>
            <a:r>
              <a:rPr lang="en-US" sz="2000" dirty="0" err="1" smtClean="0">
                <a:solidFill>
                  <a:schemeClr val="bg1">
                    <a:lumMod val="50000"/>
                  </a:schemeClr>
                </a:solidFill>
              </a:rPr>
              <a:t>Raf</a:t>
            </a:r>
            <a:endParaRPr lang="en-US" sz="2000" dirty="0">
              <a:ln w="18415" cmpd="sng">
                <a:solidFill>
                  <a:srgbClr val="FFFFFF"/>
                </a:solidFill>
                <a:prstDash val="solid"/>
              </a:ln>
              <a:solidFill>
                <a:schemeClr val="bg1">
                  <a:lumMod val="50000"/>
                </a:schemeClr>
              </a:solidFill>
            </a:endParaRPr>
          </a:p>
        </p:txBody>
      </p:sp>
      <p:sp>
        <p:nvSpPr>
          <p:cNvPr id="7" name="TextBox 6"/>
          <p:cNvSpPr txBox="1"/>
          <p:nvPr/>
        </p:nvSpPr>
        <p:spPr>
          <a:xfrm>
            <a:off x="8080245" y="4318337"/>
            <a:ext cx="1139955" cy="1015663"/>
          </a:xfrm>
          <a:prstGeom prst="rect">
            <a:avLst/>
          </a:prstGeom>
          <a:noFill/>
        </p:spPr>
        <p:txBody>
          <a:bodyPr wrap="none" rtlCol="0">
            <a:spAutoFit/>
          </a:bodyPr>
          <a:lstStyle/>
          <a:p>
            <a:r>
              <a:rPr lang="en-US" sz="2000" dirty="0" smtClean="0"/>
              <a:t>1LFD:</a:t>
            </a:r>
          </a:p>
          <a:p>
            <a:r>
              <a:rPr lang="en-US" sz="2000" dirty="0" smtClean="0">
                <a:solidFill>
                  <a:srgbClr val="FF0000"/>
                </a:solidFill>
              </a:rPr>
              <a:t>p21 Ras</a:t>
            </a:r>
          </a:p>
          <a:p>
            <a:r>
              <a:rPr lang="en-US" sz="2000" dirty="0" err="1" smtClean="0">
                <a:solidFill>
                  <a:srgbClr val="FF6600"/>
                </a:solidFill>
              </a:rPr>
              <a:t>RalGDS</a:t>
            </a:r>
            <a:endParaRPr lang="en-US" sz="2000" dirty="0">
              <a:solidFill>
                <a:srgbClr val="FF6600"/>
              </a:solidFill>
            </a:endParaRPr>
          </a:p>
        </p:txBody>
      </p:sp>
      <p:grpSp>
        <p:nvGrpSpPr>
          <p:cNvPr id="29" name="Group 28"/>
          <p:cNvGrpSpPr/>
          <p:nvPr/>
        </p:nvGrpSpPr>
        <p:grpSpPr>
          <a:xfrm>
            <a:off x="1417320" y="4026558"/>
            <a:ext cx="6355080" cy="871895"/>
            <a:chOff x="1417320" y="4026558"/>
            <a:chExt cx="6355080" cy="871895"/>
          </a:xfrm>
        </p:grpSpPr>
        <p:grpSp>
          <p:nvGrpSpPr>
            <p:cNvPr id="12" name="Group 11"/>
            <p:cNvGrpSpPr/>
            <p:nvPr/>
          </p:nvGrpSpPr>
          <p:grpSpPr>
            <a:xfrm>
              <a:off x="3049523" y="4153333"/>
              <a:ext cx="2740152" cy="550929"/>
              <a:chOff x="3049523" y="4153333"/>
              <a:chExt cx="2740152" cy="550929"/>
            </a:xfrm>
          </p:grpSpPr>
          <p:sp>
            <p:nvSpPr>
              <p:cNvPr id="10" name="Right Arrow 9"/>
              <p:cNvSpPr/>
              <p:nvPr/>
            </p:nvSpPr>
            <p:spPr>
              <a:xfrm rot="1800000">
                <a:off x="3049523" y="4153334"/>
                <a:ext cx="2740152" cy="550928"/>
              </a:xfrm>
              <a:prstGeom prst="rightArrow">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rot="9000000">
                <a:off x="3049523" y="4153333"/>
                <a:ext cx="2740152" cy="550928"/>
              </a:xfrm>
              <a:prstGeom prst="rightArrow">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1417320" y="4026558"/>
              <a:ext cx="914400" cy="860948"/>
              <a:chOff x="1417320" y="4026558"/>
              <a:chExt cx="914400" cy="860948"/>
            </a:xfrm>
          </p:grpSpPr>
          <p:sp>
            <p:nvSpPr>
              <p:cNvPr id="14" name="Right Arrow 13"/>
              <p:cNvSpPr/>
              <p:nvPr/>
            </p:nvSpPr>
            <p:spPr>
              <a:xfrm rot="5400000">
                <a:off x="1445190" y="4181568"/>
                <a:ext cx="860948" cy="550928"/>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2" name="Group 21"/>
              <p:cNvGrpSpPr/>
              <p:nvPr/>
            </p:nvGrpSpPr>
            <p:grpSpPr>
              <a:xfrm>
                <a:off x="1417320" y="4419600"/>
                <a:ext cx="914400" cy="0"/>
                <a:chOff x="3962400" y="1981200"/>
                <a:chExt cx="914400" cy="0"/>
              </a:xfrm>
            </p:grpSpPr>
            <p:cxnSp>
              <p:nvCxnSpPr>
                <p:cNvPr id="20" name="Straight Connector 19"/>
                <p:cNvCxnSpPr/>
                <p:nvPr/>
              </p:nvCxnSpPr>
              <p:spPr>
                <a:xfrm>
                  <a:off x="3962400" y="1981200"/>
                  <a:ext cx="914400" cy="0"/>
                </a:xfrm>
                <a:prstGeom prst="line">
                  <a:avLst/>
                </a:prstGeom>
                <a:ln w="76200" cmpd="sng">
                  <a:solidFill>
                    <a:srgbClr val="FF0000"/>
                  </a:solidFill>
                </a:ln>
                <a:scene3d>
                  <a:camera prst="orthographicFront">
                    <a:rot lat="0" lon="0" rev="18900000"/>
                  </a:camera>
                  <a:lightRig rig="threePt" dir="t"/>
                </a:scene3d>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3962400" y="1981200"/>
                  <a:ext cx="914400" cy="0"/>
                </a:xfrm>
                <a:prstGeom prst="line">
                  <a:avLst/>
                </a:prstGeom>
                <a:ln w="76200" cmpd="sng">
                  <a:solidFill>
                    <a:srgbClr val="FF0000"/>
                  </a:solidFill>
                </a:ln>
                <a:scene3d>
                  <a:camera prst="orthographicFront">
                    <a:rot lat="0" lon="0" rev="2700000"/>
                  </a:camera>
                  <a:lightRig rig="threePt" dir="t"/>
                </a:scene3d>
              </p:spPr>
              <p:style>
                <a:lnRef idx="2">
                  <a:schemeClr val="accent1"/>
                </a:lnRef>
                <a:fillRef idx="0">
                  <a:schemeClr val="accent1"/>
                </a:fillRef>
                <a:effectRef idx="1">
                  <a:schemeClr val="accent1"/>
                </a:effectRef>
                <a:fontRef idx="minor">
                  <a:schemeClr val="tx1"/>
                </a:fontRef>
              </p:style>
            </p:cxnSp>
          </p:grpSp>
        </p:grpSp>
        <p:grpSp>
          <p:nvGrpSpPr>
            <p:cNvPr id="24" name="Group 23"/>
            <p:cNvGrpSpPr/>
            <p:nvPr/>
          </p:nvGrpSpPr>
          <p:grpSpPr>
            <a:xfrm>
              <a:off x="6858000" y="4037505"/>
              <a:ext cx="914400" cy="860948"/>
              <a:chOff x="1417320" y="4026558"/>
              <a:chExt cx="914400" cy="860948"/>
            </a:xfrm>
          </p:grpSpPr>
          <p:sp>
            <p:nvSpPr>
              <p:cNvPr id="25" name="Right Arrow 24"/>
              <p:cNvSpPr/>
              <p:nvPr/>
            </p:nvSpPr>
            <p:spPr>
              <a:xfrm rot="5400000">
                <a:off x="1445190" y="4181568"/>
                <a:ext cx="860948" cy="550928"/>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6" name="Group 25"/>
              <p:cNvGrpSpPr/>
              <p:nvPr/>
            </p:nvGrpSpPr>
            <p:grpSpPr>
              <a:xfrm>
                <a:off x="1417320" y="4419600"/>
                <a:ext cx="914400" cy="0"/>
                <a:chOff x="3962400" y="1981200"/>
                <a:chExt cx="914400" cy="0"/>
              </a:xfrm>
            </p:grpSpPr>
            <p:cxnSp>
              <p:nvCxnSpPr>
                <p:cNvPr id="27" name="Straight Connector 26"/>
                <p:cNvCxnSpPr/>
                <p:nvPr/>
              </p:nvCxnSpPr>
              <p:spPr>
                <a:xfrm>
                  <a:off x="3962400" y="1981200"/>
                  <a:ext cx="914400" cy="0"/>
                </a:xfrm>
                <a:prstGeom prst="line">
                  <a:avLst/>
                </a:prstGeom>
                <a:ln w="76200" cmpd="sng">
                  <a:solidFill>
                    <a:srgbClr val="FF0000"/>
                  </a:solidFill>
                </a:ln>
                <a:scene3d>
                  <a:camera prst="orthographicFront">
                    <a:rot lat="0" lon="0" rev="18900000"/>
                  </a:camera>
                  <a:lightRig rig="threePt" dir="t"/>
                </a:scene3d>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3962400" y="1981200"/>
                  <a:ext cx="914400" cy="0"/>
                </a:xfrm>
                <a:prstGeom prst="line">
                  <a:avLst/>
                </a:prstGeom>
                <a:ln w="76200" cmpd="sng">
                  <a:solidFill>
                    <a:srgbClr val="FF0000"/>
                  </a:solidFill>
                </a:ln>
                <a:scene3d>
                  <a:camera prst="orthographicFront">
                    <a:rot lat="0" lon="0" rev="2700000"/>
                  </a:camera>
                  <a:lightRig rig="threePt" dir="t"/>
                </a:scene3d>
              </p:spPr>
              <p:style>
                <a:lnRef idx="2">
                  <a:schemeClr val="accent1"/>
                </a:lnRef>
                <a:fillRef idx="0">
                  <a:schemeClr val="accent1"/>
                </a:fillRef>
                <a:effectRef idx="1">
                  <a:schemeClr val="accent1"/>
                </a:effectRef>
                <a:fontRef idx="minor">
                  <a:schemeClr val="tx1"/>
                </a:fontRef>
              </p:style>
            </p:cxnSp>
          </p:grpSp>
        </p:grpSp>
      </p:grpSp>
    </p:spTree>
    <p:extLst>
      <p:ext uri="{BB962C8B-B14F-4D97-AF65-F5344CB8AC3E}">
        <p14:creationId xmlns:p14="http://schemas.microsoft.com/office/powerpoint/2010/main" val="32696731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System: </a:t>
            </a:r>
            <a:r>
              <a:rPr lang="en-US" dirty="0" err="1" smtClean="0"/>
              <a:t>GTPases</a:t>
            </a:r>
            <a:r>
              <a:rPr lang="en-US" dirty="0" smtClean="0"/>
              <a:t> Rap1a and p21 Ras, Each Docked to </a:t>
            </a:r>
            <a:r>
              <a:rPr lang="en-US" dirty="0" err="1" smtClean="0"/>
              <a:t>RalGDS</a:t>
            </a:r>
            <a:endParaRPr lang="en-US" dirty="0"/>
          </a:p>
        </p:txBody>
      </p:sp>
      <p:pic>
        <p:nvPicPr>
          <p:cNvPr id="4" name="Picture 3"/>
          <p:cNvPicPr>
            <a:picLocks noChangeAspect="1"/>
          </p:cNvPicPr>
          <p:nvPr/>
        </p:nvPicPr>
        <p:blipFill rotWithShape="1">
          <a:blip r:embed="rId3"/>
          <a:srcRect t="10666" b="12000"/>
          <a:stretch/>
        </p:blipFill>
        <p:spPr>
          <a:xfrm>
            <a:off x="2438400" y="1582245"/>
            <a:ext cx="4243675" cy="5303520"/>
          </a:xfrm>
          <a:prstGeom prst="rect">
            <a:avLst/>
          </a:prstGeom>
        </p:spPr>
      </p:pic>
      <p:sp>
        <p:nvSpPr>
          <p:cNvPr id="5" name="TextBox 4"/>
          <p:cNvSpPr txBox="1"/>
          <p:nvPr/>
        </p:nvSpPr>
        <p:spPr>
          <a:xfrm>
            <a:off x="1905000" y="2895600"/>
            <a:ext cx="954358" cy="707886"/>
          </a:xfrm>
          <a:prstGeom prst="rect">
            <a:avLst/>
          </a:prstGeom>
          <a:noFill/>
        </p:spPr>
        <p:txBody>
          <a:bodyPr wrap="none" rtlCol="0">
            <a:spAutoFit/>
          </a:bodyPr>
          <a:lstStyle/>
          <a:p>
            <a:r>
              <a:rPr lang="en-US" sz="2000" dirty="0" smtClean="0"/>
              <a:t>1GUA:</a:t>
            </a:r>
          </a:p>
          <a:p>
            <a:r>
              <a:rPr lang="en-US" sz="2000" dirty="0" smtClean="0">
                <a:solidFill>
                  <a:srgbClr val="0000FF"/>
                </a:solidFill>
              </a:rPr>
              <a:t>Rap1a</a:t>
            </a:r>
          </a:p>
        </p:txBody>
      </p:sp>
      <p:sp>
        <p:nvSpPr>
          <p:cNvPr id="6" name="TextBox 5"/>
          <p:cNvSpPr txBox="1"/>
          <p:nvPr/>
        </p:nvSpPr>
        <p:spPr>
          <a:xfrm>
            <a:off x="5625671" y="5410200"/>
            <a:ext cx="1125303" cy="707886"/>
          </a:xfrm>
          <a:prstGeom prst="rect">
            <a:avLst/>
          </a:prstGeom>
          <a:noFill/>
        </p:spPr>
        <p:txBody>
          <a:bodyPr wrap="none" rtlCol="0">
            <a:spAutoFit/>
          </a:bodyPr>
          <a:lstStyle/>
          <a:p>
            <a:r>
              <a:rPr lang="en-US" sz="2000" dirty="0" smtClean="0"/>
              <a:t>1LFD:</a:t>
            </a:r>
          </a:p>
          <a:p>
            <a:r>
              <a:rPr lang="en-US" sz="2000" dirty="0" err="1" smtClean="0">
                <a:solidFill>
                  <a:srgbClr val="FF6600"/>
                </a:solidFill>
              </a:rPr>
              <a:t>RalGDS</a:t>
            </a:r>
            <a:endParaRPr lang="en-US" sz="2000" dirty="0">
              <a:solidFill>
                <a:srgbClr val="FF6600"/>
              </a:solidFill>
            </a:endParaRPr>
          </a:p>
        </p:txBody>
      </p:sp>
    </p:spTree>
    <p:extLst>
      <p:ext uri="{BB962C8B-B14F-4D97-AF65-F5344CB8AC3E}">
        <p14:creationId xmlns:p14="http://schemas.microsoft.com/office/powerpoint/2010/main" val="3662544610"/>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7639</TotalTime>
  <Words>3622</Words>
  <Application>Microsoft Macintosh PowerPoint</Application>
  <PresentationFormat>On-screen Show (4:3)</PresentationFormat>
  <Paragraphs>463</Paragraphs>
  <Slides>53</Slides>
  <Notes>38</Notes>
  <HiddenSlides>20</HiddenSlides>
  <MMClips>1</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53</vt:i4>
      </vt:variant>
    </vt:vector>
  </HeadingPairs>
  <TitlesOfParts>
    <vt:vector size="56" baseType="lpstr">
      <vt:lpstr>Clarity</vt:lpstr>
      <vt:lpstr>Equation</vt:lpstr>
      <vt:lpstr>Document</vt:lpstr>
      <vt:lpstr>Quantifying Electrostatic Fields at Protein Interfaces Using Classical Electrostatics Calculations</vt:lpstr>
      <vt:lpstr>Why Study Protein Electrostatics?</vt:lpstr>
      <vt:lpstr>Quantifying Electrostatic Fields at Protein Interfaces Using Classical Electrostatics Calculations</vt:lpstr>
      <vt:lpstr>Outline</vt:lpstr>
      <vt:lpstr>Probing Protein Electrostatics Using the Vibrational Stark Effect (VSE)</vt:lpstr>
      <vt:lpstr>Outline</vt:lpstr>
      <vt:lpstr>Why Study Protein Electrostatics?</vt:lpstr>
      <vt:lpstr>System: GTPases Rap1a and p21 Ras, Each Docked to RalGDS</vt:lpstr>
      <vt:lpstr>System: GTPases Rap1a and p21 Ras, Each Docked to RalGDS</vt:lpstr>
      <vt:lpstr>Goal:  Validate Computational Electrostatic Techniques Against Experimental Stark Shifts</vt:lpstr>
      <vt:lpstr>Goal:  Validate Computational Electrostatic Techniques Against Experimental Stark Shifts</vt:lpstr>
      <vt:lpstr>Computational Approach</vt:lpstr>
      <vt:lpstr>Computational Approach</vt:lpstr>
      <vt:lpstr>Enhanced Molecular Dynamics:  Umbrella Sampling</vt:lpstr>
      <vt:lpstr>2D-probability distributions: a test case</vt:lpstr>
      <vt:lpstr>Simulation Convergence: Tracking The Field</vt:lpstr>
      <vt:lpstr>Simulation Convergence: Tracking The Field</vt:lpstr>
      <vt:lpstr>Outline</vt:lpstr>
      <vt:lpstr>Computational Approach</vt:lpstr>
      <vt:lpstr>Electrostatics Models</vt:lpstr>
      <vt:lpstr>Electrostatics Models</vt:lpstr>
      <vt:lpstr>Linear Poisson-Boltzmann Equation</vt:lpstr>
      <vt:lpstr>Poisson-Boltzmann: Reaction Field Method (RFM)</vt:lpstr>
      <vt:lpstr>PowerPoint Presentation</vt:lpstr>
      <vt:lpstr>PB Grid Location: 60 Å, 0.25 Å Between Grid Points</vt:lpstr>
      <vt:lpstr>PB Grid Location: Small Boxes</vt:lpstr>
      <vt:lpstr>PB Grid Location: 19 Å, 0.099 Å Between Grid Points</vt:lpstr>
      <vt:lpstr>PB Grid Location: 10 Å, 0.052 Å Between Grid Points</vt:lpstr>
      <vt:lpstr>Conclusions</vt:lpstr>
      <vt:lpstr>PB: Including Selected TIP3P Water Molecules: 5 Å Water Sphere, Nearest, Hydrogen-Bonding</vt:lpstr>
      <vt:lpstr>PB Including Selected TIP3P Water Molecules: 5 Å Water Sphere</vt:lpstr>
      <vt:lpstr>RalGDS Monomer: The only example of the 5 Å Water Sphere Improving Correlation</vt:lpstr>
      <vt:lpstr>PB Including Selected TIP3P Water Molecules: Hydrogen-Bonding Water</vt:lpstr>
      <vt:lpstr>PB Including Selected TIP3P Water Molecules: Nearest Water Molecule</vt:lpstr>
      <vt:lpstr>PB: Including Selected TIP3P Water Molecules</vt:lpstr>
      <vt:lpstr>Conclusion</vt:lpstr>
      <vt:lpstr>Explicitly Modeling Electronic Polarizability: AMOEBA</vt:lpstr>
      <vt:lpstr>AMOEBA Fields From Amber03 Structural Ensembles Are Less Correlated to Experiment than PB Fields</vt:lpstr>
      <vt:lpstr>Conclusion</vt:lpstr>
      <vt:lpstr>Conclusions: Electrostatics Models</vt:lpstr>
      <vt:lpstr>PowerPoint Presentation</vt:lpstr>
      <vt:lpstr>Enhanced Molecular Dynamics:  Umbrella Sampling</vt:lpstr>
      <vt:lpstr>PowerPoint Presentation</vt:lpstr>
      <vt:lpstr>Enhanced Molecular Dynamics:  Umbrella Sampling</vt:lpstr>
      <vt:lpstr>The Case for Electronic Polarizability: AMOEBA</vt:lpstr>
      <vt:lpstr>The Case for Electronic Polarizability: AMOEBA</vt:lpstr>
      <vt:lpstr>Calculating Fields in AMOEBA</vt:lpstr>
      <vt:lpstr>Potential, Field, and Induced Dipole Expressions </vt:lpstr>
      <vt:lpstr>PowerPoint Presentation</vt:lpstr>
      <vt:lpstr>Electrostatic Frame Clustering: Taking advantage of a weighted average </vt:lpstr>
      <vt:lpstr>MD: sampling methods</vt:lpstr>
      <vt:lpstr>PowerPoint Presentation</vt:lpstr>
      <vt:lpstr>PowerPoint Presentation</vt:lpstr>
    </vt:vector>
  </TitlesOfParts>
  <Company>The University of Texas at Austin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Electrostatic interactions at the protein-protein interface: molecular dynamics and the Poisson-Boltzmann equation</dc:title>
  <dc:creator>Andrew Ritchie</dc:creator>
  <cp:lastModifiedBy>Andrew Ritchie</cp:lastModifiedBy>
  <cp:revision>535</cp:revision>
  <dcterms:created xsi:type="dcterms:W3CDTF">2012-11-07T16:10:46Z</dcterms:created>
  <dcterms:modified xsi:type="dcterms:W3CDTF">2015-08-12T15:15:37Z</dcterms:modified>
</cp:coreProperties>
</file>